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0EBF3C0-7520-486B-B238-A486AC7AAACA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95CC25-3A0E-4280-ADC0-2B82D1F79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73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Betrayal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26, 2020</a:t>
            </a:r>
          </a:p>
        </p:txBody>
      </p:sp>
    </p:spTree>
    <p:extLst>
      <p:ext uri="{BB962C8B-B14F-4D97-AF65-F5344CB8AC3E}">
        <p14:creationId xmlns:p14="http://schemas.microsoft.com/office/powerpoint/2010/main" val="368373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6670" y="1659774"/>
            <a:ext cx="8915400" cy="4741025"/>
          </a:xfrm>
        </p:spPr>
        <p:txBody>
          <a:bodyPr>
            <a:noAutofit/>
          </a:bodyPr>
          <a:lstStyle/>
          <a:p>
            <a:r>
              <a:rPr lang="en-US" sz="2400" dirty="0"/>
              <a:t>How would you define betrayal?</a:t>
            </a:r>
          </a:p>
          <a:p>
            <a:endParaRPr lang="en-US" sz="2400" dirty="0"/>
          </a:p>
          <a:p>
            <a:r>
              <a:rPr lang="en-US" sz="2400" dirty="0"/>
              <a:t>“An abandonment or violation of trust by someone close to you”</a:t>
            </a:r>
          </a:p>
          <a:p>
            <a:r>
              <a:rPr lang="en-US" sz="2400" dirty="0"/>
              <a:t>“A gross violation of trust and can be one of the most devastating forms of pain inflicted upon a human being”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Ps. 41:9 </a:t>
            </a:r>
          </a:p>
          <a:p>
            <a:r>
              <a:rPr lang="en-US" sz="2400" dirty="0"/>
              <a:t>Ps. 55:12-14</a:t>
            </a:r>
          </a:p>
        </p:txBody>
      </p:sp>
    </p:spTree>
    <p:extLst>
      <p:ext uri="{BB962C8B-B14F-4D97-AF65-F5344CB8AC3E}">
        <p14:creationId xmlns:p14="http://schemas.microsoft.com/office/powerpoint/2010/main" val="1669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Why does it feel so devastating?</a:t>
            </a:r>
          </a:p>
          <a:p>
            <a:endParaRPr lang="en-US" sz="2400" dirty="0"/>
          </a:p>
          <a:p>
            <a:r>
              <a:rPr lang="en-US" sz="2400" dirty="0"/>
              <a:t>We were built for relationship, so </a:t>
            </a:r>
            <a:r>
              <a:rPr lang="en-US" sz="2400" b="1" dirty="0"/>
              <a:t>love</a:t>
            </a:r>
            <a:r>
              <a:rPr lang="en-US" sz="2400" dirty="0"/>
              <a:t>, </a:t>
            </a:r>
            <a:r>
              <a:rPr lang="en-US" sz="2400" b="1" dirty="0"/>
              <a:t>trust</a:t>
            </a:r>
            <a:r>
              <a:rPr lang="en-US" sz="2400" dirty="0"/>
              <a:t> and </a:t>
            </a:r>
            <a:r>
              <a:rPr lang="en-US" sz="2400" b="1" dirty="0"/>
              <a:t>safety</a:t>
            </a:r>
            <a:r>
              <a:rPr lang="en-US" sz="2400" dirty="0"/>
              <a:t> are very important to us</a:t>
            </a:r>
          </a:p>
          <a:p>
            <a:pPr lvl="1"/>
            <a:r>
              <a:rPr lang="en-US" sz="2000" dirty="0"/>
              <a:t>Psychologically built to need these things</a:t>
            </a:r>
          </a:p>
        </p:txBody>
      </p:sp>
    </p:spTree>
    <p:extLst>
      <p:ext uri="{BB962C8B-B14F-4D97-AF65-F5344CB8AC3E}">
        <p14:creationId xmlns:p14="http://schemas.microsoft.com/office/powerpoint/2010/main" val="67089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3 &amp;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Judas, what led to his betrayal of Christ?</a:t>
            </a:r>
          </a:p>
          <a:p>
            <a:pPr lvl="1"/>
            <a:r>
              <a:rPr lang="en-US" sz="2200" dirty="0"/>
              <a:t>Matt. 26:14-16; 27:1-5</a:t>
            </a:r>
          </a:p>
          <a:p>
            <a:endParaRPr lang="en-US" sz="2400" dirty="0"/>
          </a:p>
          <a:p>
            <a:r>
              <a:rPr lang="en-US" sz="2400" dirty="0"/>
              <a:t>How did Jesus respond to being betrayed?</a:t>
            </a:r>
          </a:p>
          <a:p>
            <a:pPr lvl="1"/>
            <a:r>
              <a:rPr lang="en-US" sz="2200" dirty="0"/>
              <a:t>Matt. </a:t>
            </a:r>
            <a:r>
              <a:rPr lang="en-US" sz="2200"/>
              <a:t>26:36-52</a:t>
            </a:r>
            <a:endParaRPr lang="en-US" sz="2200" dirty="0"/>
          </a:p>
          <a:p>
            <a:pPr lvl="1"/>
            <a:endParaRPr lang="en-US" sz="2200" dirty="0"/>
          </a:p>
          <a:p>
            <a:r>
              <a:rPr lang="en-US" sz="2400" dirty="0"/>
              <a:t>See chart</a:t>
            </a:r>
          </a:p>
        </p:txBody>
      </p:sp>
    </p:spTree>
    <p:extLst>
      <p:ext uri="{BB962C8B-B14F-4D97-AF65-F5344CB8AC3E}">
        <p14:creationId xmlns:p14="http://schemas.microsoft.com/office/powerpoint/2010/main" val="400022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4401"/>
              </p:ext>
            </p:extLst>
          </p:nvPr>
        </p:nvGraphicFramePr>
        <p:xfrm>
          <a:off x="2111433" y="814646"/>
          <a:ext cx="8925934" cy="524039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4462967">
                  <a:extLst>
                    <a:ext uri="{9D8B030D-6E8A-4147-A177-3AD203B41FA5}">
                      <a16:colId xmlns:a16="http://schemas.microsoft.com/office/drawing/2014/main" val="87898100"/>
                    </a:ext>
                  </a:extLst>
                </a:gridCol>
                <a:gridCol w="4462967">
                  <a:extLst>
                    <a:ext uri="{9D8B030D-6E8A-4147-A177-3AD203B41FA5}">
                      <a16:colId xmlns:a16="http://schemas.microsoft.com/office/drawing/2014/main" val="141666521"/>
                    </a:ext>
                  </a:extLst>
                </a:gridCol>
              </a:tblGrid>
              <a:tr h="355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Judas (the betrayer)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Jesus Christ (the one betrayed)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extLst>
                  <a:ext uri="{0D108BD9-81ED-4DB2-BD59-A6C34878D82A}">
                    <a16:rowId xmlns:a16="http://schemas.microsoft.com/office/drawing/2014/main" val="3946012276"/>
                  </a:ext>
                </a:extLst>
              </a:tr>
              <a:tr h="59202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</a:rPr>
                        <a:t>1.     He followed his own agenda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b="1" dirty="0">
                          <a:effectLst/>
                        </a:rPr>
                        <a:t>He followed God’s agenda – “may</a:t>
                      </a:r>
                      <a:r>
                        <a:rPr lang="en-US" sz="1400" b="1" baseline="0" dirty="0">
                          <a:effectLst/>
                        </a:rPr>
                        <a:t> your</a:t>
                      </a:r>
                      <a:r>
                        <a:rPr lang="en-US" sz="1400" b="1" dirty="0">
                          <a:effectLst/>
                        </a:rPr>
                        <a:t> will be</a:t>
                      </a:r>
                      <a:r>
                        <a:rPr lang="en-US" sz="1400" b="1" baseline="0" dirty="0">
                          <a:effectLst/>
                        </a:rPr>
                        <a:t> </a:t>
                      </a:r>
                      <a:r>
                        <a:rPr lang="en-US" sz="1400" b="1" dirty="0">
                          <a:effectLst/>
                        </a:rPr>
                        <a:t>done” (Matt. 26:42)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extLst>
                  <a:ext uri="{0D108BD9-81ED-4DB2-BD59-A6C34878D82A}">
                    <a16:rowId xmlns:a16="http://schemas.microsoft.com/office/drawing/2014/main" val="1222389315"/>
                  </a:ext>
                </a:extLst>
              </a:tr>
              <a:tr h="101367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</a:rPr>
                        <a:t>2.     He wanted to be in control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dirty="0">
                          <a:effectLst/>
                        </a:rPr>
                        <a:t>2.     He let go of control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200" dirty="0">
                          <a:effectLst/>
                        </a:rPr>
                        <a:t>        Did not try to stop Judas (Matthew 26:45-46 and v. 50)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200" dirty="0">
                          <a:effectLst/>
                        </a:rPr>
                        <a:t>        Did not seek to pay him back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extLst>
                  <a:ext uri="{0D108BD9-81ED-4DB2-BD59-A6C34878D82A}">
                    <a16:rowId xmlns:a16="http://schemas.microsoft.com/office/drawing/2014/main" val="3335486990"/>
                  </a:ext>
                </a:extLst>
              </a:tr>
              <a:tr h="751716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</a:rPr>
                        <a:t>3.     He pursued a goal that could be blocked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tc>
                  <a:txBody>
                    <a:bodyPr/>
                    <a:lstStyle/>
                    <a:p>
                      <a:pPr marL="228600" marR="0" lvl="0" indent="-2286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3"/>
                      </a:pPr>
                      <a:r>
                        <a:rPr lang="en-US" sz="1400" b="1" dirty="0">
                          <a:effectLst/>
                        </a:rPr>
                        <a:t>He pursued a goal that cannot be blocked –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dirty="0">
                          <a:effectLst/>
                        </a:rPr>
                        <a:t>     godliness (1 Cor. 10:31)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extLst>
                  <a:ext uri="{0D108BD9-81ED-4DB2-BD59-A6C34878D82A}">
                    <a16:rowId xmlns:a16="http://schemas.microsoft.com/office/drawing/2014/main" val="2459228674"/>
                  </a:ext>
                </a:extLst>
              </a:tr>
              <a:tr h="59202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en-US" sz="1400" dirty="0">
                          <a:effectLst/>
                        </a:rPr>
                        <a:t>There was no hope if things didn’t turn out his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way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tc>
                  <a:txBody>
                    <a:bodyPr/>
                    <a:lstStyle/>
                    <a:p>
                      <a:pPr marL="228600" marR="0" lvl="0" indent="-2286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en-US" sz="1400" b="1" dirty="0">
                          <a:effectLst/>
                        </a:rPr>
                        <a:t>Hope is always present regardless of the 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dirty="0">
                          <a:effectLst/>
                        </a:rPr>
                        <a:t>     circumstances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extLst>
                  <a:ext uri="{0D108BD9-81ED-4DB2-BD59-A6C34878D82A}">
                    <a16:rowId xmlns:a16="http://schemas.microsoft.com/office/drawing/2014/main" val="417641818"/>
                  </a:ext>
                </a:extLst>
              </a:tr>
              <a:tr h="751716">
                <a:tc>
                  <a:txBody>
                    <a:bodyPr/>
                    <a:lstStyle/>
                    <a:p>
                      <a:pPr marL="228600" marR="0" lvl="0" indent="-2286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n-US" sz="1400" dirty="0">
                          <a:effectLst/>
                        </a:rPr>
                        <a:t>He had internal anguish that was self-directed       (Matt. 27:1-5)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tc>
                  <a:txBody>
                    <a:bodyPr/>
                    <a:lstStyle/>
                    <a:p>
                      <a:pPr marL="228600" marR="0" lvl="0" indent="-2286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n-US" sz="1400" b="1" dirty="0">
                          <a:effectLst/>
                        </a:rPr>
                        <a:t>He had internal anguish but still was others-centered</a:t>
                      </a:r>
                      <a:r>
                        <a:rPr lang="en-US" sz="1400" b="1" baseline="0" dirty="0">
                          <a:effectLst/>
                        </a:rPr>
                        <a:t> </a:t>
                      </a:r>
                      <a:r>
                        <a:rPr lang="en-US" sz="1400" b="1" dirty="0">
                          <a:effectLst/>
                        </a:rPr>
                        <a:t>(</a:t>
                      </a:r>
                      <a:r>
                        <a:rPr lang="en-US" sz="1400" b="1">
                          <a:effectLst/>
                        </a:rPr>
                        <a:t>Matt 26:50-54)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extLst>
                  <a:ext uri="{0D108BD9-81ED-4DB2-BD59-A6C34878D82A}">
                    <a16:rowId xmlns:a16="http://schemas.microsoft.com/office/drawing/2014/main" val="1368533228"/>
                  </a:ext>
                </a:extLst>
              </a:tr>
              <a:tr h="59202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>
                          <a:effectLst/>
                        </a:rPr>
                        <a:t>6.   He responded with a violent act (Matt 27:5)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tc>
                  <a:txBody>
                    <a:bodyPr/>
                    <a:lstStyle/>
                    <a:p>
                      <a:pPr marL="228600" marR="0" lvl="0" indent="-2286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6"/>
                      </a:pPr>
                      <a:r>
                        <a:rPr lang="en-US" sz="1400" b="1" dirty="0">
                          <a:effectLst/>
                        </a:rPr>
                        <a:t>He responded with kindness, graciousness, and 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dirty="0">
                          <a:effectLst/>
                        </a:rPr>
                        <a:t>     forgiveness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extLst>
                  <a:ext uri="{0D108BD9-81ED-4DB2-BD59-A6C34878D82A}">
                    <a16:rowId xmlns:a16="http://schemas.microsoft.com/office/drawing/2014/main" val="2666246724"/>
                  </a:ext>
                </a:extLst>
              </a:tr>
              <a:tr h="5920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7.   Betrayal led to his demise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dirty="0">
                          <a:effectLst/>
                        </a:rPr>
                        <a:t>7.   He did not delight in Judas’ demise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81" marR="68181" marT="0" marB="0" anchor="ctr"/>
                </a:tc>
                <a:extLst>
                  <a:ext uri="{0D108BD9-81ED-4DB2-BD59-A6C34878D82A}">
                    <a16:rowId xmlns:a16="http://schemas.microsoft.com/office/drawing/2014/main" val="3749304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23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Deal with Betrayal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0981"/>
            <a:ext cx="8915400" cy="515389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Cry out to God</a:t>
            </a:r>
          </a:p>
          <a:p>
            <a:pPr lvl="1"/>
            <a:r>
              <a:rPr lang="en-US" sz="2200" dirty="0"/>
              <a:t>Ps. 55:16-17</a:t>
            </a:r>
          </a:p>
          <a:p>
            <a:pPr lvl="1"/>
            <a:r>
              <a:rPr lang="en-US" sz="2200" dirty="0"/>
              <a:t>Ps. 41:10-13</a:t>
            </a:r>
          </a:p>
          <a:p>
            <a:r>
              <a:rPr lang="en-US" sz="2400" dirty="0"/>
              <a:t>Follow after Christ’s example</a:t>
            </a:r>
          </a:p>
          <a:p>
            <a:pPr lvl="1"/>
            <a:r>
              <a:rPr lang="en-US" sz="2200" dirty="0"/>
              <a:t>Let go of demanding justice</a:t>
            </a:r>
          </a:p>
          <a:p>
            <a:pPr lvl="1"/>
            <a:r>
              <a:rPr lang="en-US" sz="2200" dirty="0"/>
              <a:t>Acceptance (vs. resignation)</a:t>
            </a:r>
          </a:p>
          <a:p>
            <a:pPr lvl="1"/>
            <a:r>
              <a:rPr lang="en-US" sz="2200" dirty="0"/>
              <a:t>1 Pet. 2:23 </a:t>
            </a:r>
          </a:p>
          <a:p>
            <a:r>
              <a:rPr lang="en-US" sz="2400" dirty="0"/>
              <a:t>Move toward forgiveness</a:t>
            </a:r>
          </a:p>
          <a:p>
            <a:pPr lvl="1"/>
            <a:r>
              <a:rPr lang="en-US" sz="2200" dirty="0"/>
              <a:t>“revoking revenge” (Rom. 12:19)</a:t>
            </a:r>
          </a:p>
          <a:p>
            <a:pPr lvl="1"/>
            <a:r>
              <a:rPr lang="en-US" sz="2200" dirty="0"/>
              <a:t>It is a process</a:t>
            </a:r>
          </a:p>
          <a:p>
            <a:r>
              <a:rPr lang="en-US" sz="2400" dirty="0"/>
              <a:t>Get support</a:t>
            </a:r>
          </a:p>
        </p:txBody>
      </p:sp>
    </p:spTree>
    <p:extLst>
      <p:ext uri="{BB962C8B-B14F-4D97-AF65-F5344CB8AC3E}">
        <p14:creationId xmlns:p14="http://schemas.microsoft.com/office/powerpoint/2010/main" val="125460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357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Betrayal</vt:lpstr>
      <vt:lpstr>Question 1</vt:lpstr>
      <vt:lpstr>Question 2</vt:lpstr>
      <vt:lpstr>Questions 3 &amp; 4</vt:lpstr>
      <vt:lpstr>PowerPoint Presentation</vt:lpstr>
      <vt:lpstr>How to Deal with Betrayal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Betrayal</dc:title>
  <dc:creator>Edgington, Tom</dc:creator>
  <cp:lastModifiedBy>Duane Yoder</cp:lastModifiedBy>
  <cp:revision>8</cp:revision>
  <cp:lastPrinted>2020-01-20T17:31:42Z</cp:lastPrinted>
  <dcterms:created xsi:type="dcterms:W3CDTF">2020-01-20T14:44:33Z</dcterms:created>
  <dcterms:modified xsi:type="dcterms:W3CDTF">2020-01-26T16:08:03Z</dcterms:modified>
</cp:coreProperties>
</file>