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1" r:id="rId6"/>
    <p:sldId id="262" r:id="rId7"/>
    <p:sldId id="263" r:id="rId8"/>
    <p:sldId id="280" r:id="rId9"/>
    <p:sldId id="266" r:id="rId10"/>
    <p:sldId id="267" r:id="rId11"/>
    <p:sldId id="268" r:id="rId12"/>
    <p:sldId id="270" r:id="rId13"/>
    <p:sldId id="273" r:id="rId14"/>
    <p:sldId id="269" r:id="rId15"/>
    <p:sldId id="281" r:id="rId16"/>
    <p:sldId id="274" r:id="rId17"/>
    <p:sldId id="28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AC62AE-1B8F-41CE-90D4-3F2E1A6FC6F6}" v="258" dt="2020-06-07T13:35:22.5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17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809B0-BA4C-46C4-9465-2D625FD544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AA44FB-4D53-4307-BB2E-B58B51983E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BCC764-AD5B-48AA-8033-95B9E6D42E5F}"/>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5" name="Footer Placeholder 4">
            <a:extLst>
              <a:ext uri="{FF2B5EF4-FFF2-40B4-BE49-F238E27FC236}">
                <a16:creationId xmlns:a16="http://schemas.microsoft.com/office/drawing/2014/main" id="{F851169D-622F-4576-885C-7D9B782237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B7365-CB0B-4537-A2CA-2918BBD16E58}"/>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43263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D664B-D708-4159-AB84-F35A65A125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68BE83-5CD0-4C49-9A57-18F21AA834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8B7749-3185-48F8-823E-DFB0FEF59E48}"/>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5" name="Footer Placeholder 4">
            <a:extLst>
              <a:ext uri="{FF2B5EF4-FFF2-40B4-BE49-F238E27FC236}">
                <a16:creationId xmlns:a16="http://schemas.microsoft.com/office/drawing/2014/main" id="{74C19A9E-A192-4DB8-AE59-5919239AD5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C61340-3CA1-4647-B208-DDE4A758783B}"/>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397089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211594-7730-49BE-82AB-B22DC05253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1CB889-64E3-4F5F-97BC-29AD462ECE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27FB43-C58C-41DC-BD47-D084D7D22C90}"/>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5" name="Footer Placeholder 4">
            <a:extLst>
              <a:ext uri="{FF2B5EF4-FFF2-40B4-BE49-F238E27FC236}">
                <a16:creationId xmlns:a16="http://schemas.microsoft.com/office/drawing/2014/main" id="{BED3580B-2281-462E-B896-3A04A7D61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1368EE-4AB6-422C-920E-EFD835F1D4E9}"/>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114670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6F78C-F178-4478-94A2-3BC5F7EEA3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CF0211-14D0-4F16-8674-EF6957F9B6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BE9FB3-6CBD-4C04-B15E-41815199B082}"/>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5" name="Footer Placeholder 4">
            <a:extLst>
              <a:ext uri="{FF2B5EF4-FFF2-40B4-BE49-F238E27FC236}">
                <a16:creationId xmlns:a16="http://schemas.microsoft.com/office/drawing/2014/main" id="{C9521CEB-48D1-4931-8234-744779A7CA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961ED8-4C1C-4525-A7BF-885878CE0095}"/>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226499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F4761-55E3-45E5-AABB-1278AF2F43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68F591-4929-4CD8-8D4A-B90F93BE8E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16BE8A-D931-4F67-8CBB-39EB08DFB828}"/>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5" name="Footer Placeholder 4">
            <a:extLst>
              <a:ext uri="{FF2B5EF4-FFF2-40B4-BE49-F238E27FC236}">
                <a16:creationId xmlns:a16="http://schemas.microsoft.com/office/drawing/2014/main" id="{891963CC-9138-4FA9-86EB-4E25BDDAB5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33A270-3ECD-40E9-95C1-6946F4526998}"/>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2448730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B4D2-C660-4DAB-A990-195FB64924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010766-3062-420A-A52C-C070DFED28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1765DF-CF52-4A06-8753-6CA96C572F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014D68-66F2-40A3-BBEE-F9F653FF037C}"/>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6" name="Footer Placeholder 5">
            <a:extLst>
              <a:ext uri="{FF2B5EF4-FFF2-40B4-BE49-F238E27FC236}">
                <a16:creationId xmlns:a16="http://schemas.microsoft.com/office/drawing/2014/main" id="{435F3B5C-1BAA-4F86-A03F-AF6506FAC0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82B8A2-6BA2-4F9C-BEBF-236D8E8CDC7A}"/>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212885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48C74-08C3-410D-8482-63A94461C2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70CE38-C230-4941-8729-C6710933C6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336B89-FD12-42B2-98E6-59D1F942F8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034C5E-AD75-4A07-B85E-A28B76FFE1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EDC882-3C56-4C15-80AB-39E1E4B3F1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E5466-3175-4755-8538-AD8322F6DD3A}"/>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8" name="Footer Placeholder 7">
            <a:extLst>
              <a:ext uri="{FF2B5EF4-FFF2-40B4-BE49-F238E27FC236}">
                <a16:creationId xmlns:a16="http://schemas.microsoft.com/office/drawing/2014/main" id="{AE517DB0-B06A-4D0D-8DB0-18604ECF91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75E953-B2CB-4709-AA5C-DBB2FE06EFD4}"/>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1411321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5FE37-81E4-4F8D-913B-856C70E268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00284D-FCF8-43F6-940A-F3C656EDF79C}"/>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4" name="Footer Placeholder 3">
            <a:extLst>
              <a:ext uri="{FF2B5EF4-FFF2-40B4-BE49-F238E27FC236}">
                <a16:creationId xmlns:a16="http://schemas.microsoft.com/office/drawing/2014/main" id="{46490E4C-50FA-40D7-A8C6-64BD94D079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A4EBDF-0480-4BFE-9DDD-916E71E902E5}"/>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2944529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C80B6F-30FF-4BAB-8359-75D4A29922E6}"/>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3" name="Footer Placeholder 2">
            <a:extLst>
              <a:ext uri="{FF2B5EF4-FFF2-40B4-BE49-F238E27FC236}">
                <a16:creationId xmlns:a16="http://schemas.microsoft.com/office/drawing/2014/main" id="{4A10A796-5D15-4B2D-BF6B-E1227E0388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6F8747-8CF9-432F-8841-B7197254F341}"/>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3977195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F7F1C-EE7C-4BAB-A4DB-1F39449550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9D9712-7281-407F-BC01-C6CF66ED2B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D564FA-DCA6-408C-A902-3ACF1156B8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808063-AE59-44A5-8E94-26524E65DFE9}"/>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6" name="Footer Placeholder 5">
            <a:extLst>
              <a:ext uri="{FF2B5EF4-FFF2-40B4-BE49-F238E27FC236}">
                <a16:creationId xmlns:a16="http://schemas.microsoft.com/office/drawing/2014/main" id="{5321E6C8-B8D9-43C2-8BE9-7E86565BDC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5BF073-DA65-4D0A-872E-C66AFF1479C3}"/>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2609141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E7D14-D18F-4002-B9A5-25E892D307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B65166-F87B-4BD2-9DFF-1C5A2F3EC4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998CCE-86CC-4147-8050-0365E1DFBE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DBFFC1-218D-473C-8980-3F3D5B038E04}"/>
              </a:ext>
            </a:extLst>
          </p:cNvPr>
          <p:cNvSpPr>
            <a:spLocks noGrp="1"/>
          </p:cNvSpPr>
          <p:nvPr>
            <p:ph type="dt" sz="half" idx="10"/>
          </p:nvPr>
        </p:nvSpPr>
        <p:spPr/>
        <p:txBody>
          <a:bodyPr/>
          <a:lstStyle/>
          <a:p>
            <a:fld id="{B6CEABB4-8E4B-44FA-A034-4E906DAE0483}" type="datetimeFigureOut">
              <a:rPr lang="en-US" smtClean="0"/>
              <a:t>6/4/2020</a:t>
            </a:fld>
            <a:endParaRPr lang="en-US"/>
          </a:p>
        </p:txBody>
      </p:sp>
      <p:sp>
        <p:nvSpPr>
          <p:cNvPr id="6" name="Footer Placeholder 5">
            <a:extLst>
              <a:ext uri="{FF2B5EF4-FFF2-40B4-BE49-F238E27FC236}">
                <a16:creationId xmlns:a16="http://schemas.microsoft.com/office/drawing/2014/main" id="{71C3EF26-1311-44C0-8F5C-E9F2A1CC50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F73EF4-B9AE-4F93-A579-5B9599683AB4}"/>
              </a:ext>
            </a:extLst>
          </p:cNvPr>
          <p:cNvSpPr>
            <a:spLocks noGrp="1"/>
          </p:cNvSpPr>
          <p:nvPr>
            <p:ph type="sldNum" sz="quarter" idx="12"/>
          </p:nvPr>
        </p:nvSpPr>
        <p:spPr/>
        <p:txBody>
          <a:bodyPr/>
          <a:lstStyle/>
          <a:p>
            <a:fld id="{60EBE4FC-77B5-41EF-AC95-EAE34B9C32BD}" type="slidenum">
              <a:rPr lang="en-US" smtClean="0"/>
              <a:t>‹#›</a:t>
            </a:fld>
            <a:endParaRPr lang="en-US"/>
          </a:p>
        </p:txBody>
      </p:sp>
    </p:spTree>
    <p:extLst>
      <p:ext uri="{BB962C8B-B14F-4D97-AF65-F5344CB8AC3E}">
        <p14:creationId xmlns:p14="http://schemas.microsoft.com/office/powerpoint/2010/main" val="3308592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54A7EF-AC9F-4C46-BA52-A1723E14BF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FFEB62-853A-4334-A5CB-D557CBF4FE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6875D0-DDDB-4933-A640-D99DE41ADE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CEABB4-8E4B-44FA-A034-4E906DAE0483}" type="datetimeFigureOut">
              <a:rPr lang="en-US" smtClean="0"/>
              <a:t>6/4/2020</a:t>
            </a:fld>
            <a:endParaRPr lang="en-US"/>
          </a:p>
        </p:txBody>
      </p:sp>
      <p:sp>
        <p:nvSpPr>
          <p:cNvPr id="5" name="Footer Placeholder 4">
            <a:extLst>
              <a:ext uri="{FF2B5EF4-FFF2-40B4-BE49-F238E27FC236}">
                <a16:creationId xmlns:a16="http://schemas.microsoft.com/office/drawing/2014/main" id="{522D34F7-FC65-451E-8B5C-66B1510B96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6653BF-C109-44A4-9EC4-C9CFC1A6D7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BE4FC-77B5-41EF-AC95-EAE34B9C32BD}" type="slidenum">
              <a:rPr lang="en-US" smtClean="0"/>
              <a:t>‹#›</a:t>
            </a:fld>
            <a:endParaRPr lang="en-US"/>
          </a:p>
        </p:txBody>
      </p:sp>
    </p:spTree>
    <p:extLst>
      <p:ext uri="{BB962C8B-B14F-4D97-AF65-F5344CB8AC3E}">
        <p14:creationId xmlns:p14="http://schemas.microsoft.com/office/powerpoint/2010/main" val="3549463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10B54-80A8-47D6-973E-F3305DD18E3A}"/>
              </a:ext>
            </a:extLst>
          </p:cNvPr>
          <p:cNvSpPr>
            <a:spLocks noGrp="1"/>
          </p:cNvSpPr>
          <p:nvPr>
            <p:ph type="ctrTitle"/>
          </p:nvPr>
        </p:nvSpPr>
        <p:spPr/>
        <p:txBody>
          <a:bodyPr>
            <a:normAutofit/>
          </a:bodyPr>
          <a:lstStyle/>
          <a:p>
            <a:r>
              <a:rPr lang="en-US" sz="7200" dirty="0">
                <a:solidFill>
                  <a:schemeClr val="bg1"/>
                </a:solidFill>
                <a:latin typeface="Tw Cen MT Condensed Extra Bold" panose="020B0803020202020204" pitchFamily="34" charset="0"/>
              </a:rPr>
              <a:t>ARE WE WALKING THE RIGHT WAY?</a:t>
            </a:r>
          </a:p>
        </p:txBody>
      </p:sp>
    </p:spTree>
    <p:extLst>
      <p:ext uri="{BB962C8B-B14F-4D97-AF65-F5344CB8AC3E}">
        <p14:creationId xmlns:p14="http://schemas.microsoft.com/office/powerpoint/2010/main" val="3826292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a:xfrm>
            <a:off x="838200" y="1657115"/>
            <a:ext cx="10515600" cy="1325563"/>
          </a:xfrm>
        </p:spPr>
        <p:txBody>
          <a:bodyPr/>
          <a:lstStyle/>
          <a:p>
            <a:r>
              <a:rPr lang="en-US" dirty="0">
                <a:solidFill>
                  <a:schemeClr val="bg1"/>
                </a:solidFill>
                <a:latin typeface="Tw Cen MT Condensed Extra Bold" panose="020B0803020202020204" pitchFamily="34" charset="0"/>
              </a:rPr>
              <a:t>ROMANS 4 – AGAINST ALL HOPE, ABRAHAM IN HOPE BELIEVED</a:t>
            </a:r>
          </a:p>
        </p:txBody>
      </p:sp>
      <p:sp>
        <p:nvSpPr>
          <p:cNvPr id="4" name="Title 1">
            <a:extLst>
              <a:ext uri="{FF2B5EF4-FFF2-40B4-BE49-F238E27FC236}">
                <a16:creationId xmlns:a16="http://schemas.microsoft.com/office/drawing/2014/main" id="{1F40475A-267B-43EB-98DE-92ADEB94661C}"/>
              </a:ext>
            </a:extLst>
          </p:cNvPr>
          <p:cNvSpPr txBox="1">
            <a:spLocks/>
          </p:cNvSpPr>
          <p:nvPr/>
        </p:nvSpPr>
        <p:spPr>
          <a:xfrm>
            <a:off x="838200" y="387532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latin typeface="Tw Cen MT Condensed Extra Bold" panose="020B0803020202020204" pitchFamily="34" charset="0"/>
              </a:rPr>
              <a:t>ABRAHAM FOCUSED ON THE PROMISE, NOT THE PROBLEM</a:t>
            </a:r>
          </a:p>
        </p:txBody>
      </p:sp>
    </p:spTree>
    <p:extLst>
      <p:ext uri="{BB962C8B-B14F-4D97-AF65-F5344CB8AC3E}">
        <p14:creationId xmlns:p14="http://schemas.microsoft.com/office/powerpoint/2010/main" val="360405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995FB0-4AF3-4C46-B24E-08977A72E8AE}"/>
              </a:ext>
            </a:extLst>
          </p:cNvPr>
          <p:cNvSpPr>
            <a:spLocks noGrp="1"/>
          </p:cNvSpPr>
          <p:nvPr>
            <p:ph type="title"/>
          </p:nvPr>
        </p:nvSpPr>
        <p:spPr/>
        <p:txBody>
          <a:bodyPr/>
          <a:lstStyle/>
          <a:p>
            <a:pPr algn="ctr"/>
            <a:r>
              <a:rPr lang="en-US" sz="6000" dirty="0">
                <a:solidFill>
                  <a:schemeClr val="bg1"/>
                </a:solidFill>
                <a:latin typeface="Tw Cen MT Condensed Extra Bold" panose="020B0803020202020204" pitchFamily="34" charset="0"/>
              </a:rPr>
              <a:t>ABRAHAM</a:t>
            </a:r>
            <a:r>
              <a:rPr lang="en-US" dirty="0"/>
              <a:t> </a:t>
            </a:r>
          </a:p>
        </p:txBody>
      </p:sp>
      <p:sp>
        <p:nvSpPr>
          <p:cNvPr id="5" name="Text Placeholder 4">
            <a:extLst>
              <a:ext uri="{FF2B5EF4-FFF2-40B4-BE49-F238E27FC236}">
                <a16:creationId xmlns:a16="http://schemas.microsoft.com/office/drawing/2014/main" id="{3AD1DE27-08A8-4A48-9F12-86DFE4C91DF2}"/>
              </a:ext>
            </a:extLst>
          </p:cNvPr>
          <p:cNvSpPr>
            <a:spLocks noGrp="1"/>
          </p:cNvSpPr>
          <p:nvPr>
            <p:ph type="body" idx="1"/>
          </p:nvPr>
        </p:nvSpPr>
        <p:spPr/>
        <p:txBody>
          <a:bodyPr>
            <a:normAutofit/>
          </a:bodyPr>
          <a:lstStyle/>
          <a:p>
            <a:pPr algn="ctr"/>
            <a:r>
              <a:rPr lang="en-US" sz="3200" dirty="0">
                <a:solidFill>
                  <a:schemeClr val="bg1"/>
                </a:solidFill>
                <a:latin typeface="Tw Cen MT Condensed Extra Bold" panose="020B0803020202020204" pitchFamily="34" charset="0"/>
              </a:rPr>
              <a:t>THE PROBLEM</a:t>
            </a:r>
          </a:p>
        </p:txBody>
      </p:sp>
      <p:sp>
        <p:nvSpPr>
          <p:cNvPr id="6" name="Content Placeholder 5">
            <a:extLst>
              <a:ext uri="{FF2B5EF4-FFF2-40B4-BE49-F238E27FC236}">
                <a16:creationId xmlns:a16="http://schemas.microsoft.com/office/drawing/2014/main" id="{B9172335-8D48-4FA6-903A-E76C94610A72}"/>
              </a:ext>
            </a:extLst>
          </p:cNvPr>
          <p:cNvSpPr>
            <a:spLocks noGrp="1"/>
          </p:cNvSpPr>
          <p:nvPr>
            <p:ph sz="half" idx="2"/>
          </p:nvPr>
        </p:nvSpPr>
        <p:spPr>
          <a:xfrm>
            <a:off x="839788" y="3267855"/>
            <a:ext cx="5157787" cy="2921807"/>
          </a:xfrm>
        </p:spPr>
        <p:txBody>
          <a:bodyPr/>
          <a:lstStyle/>
          <a:p>
            <a:r>
              <a:rPr lang="en-US" dirty="0">
                <a:solidFill>
                  <a:schemeClr val="bg1"/>
                </a:solidFill>
                <a:latin typeface="Tw Cen MT Condensed Extra Bold" panose="020B0803020202020204" pitchFamily="34" charset="0"/>
              </a:rPr>
              <a:t>ABRAHAM WAS OLD (100 YEARS)</a:t>
            </a:r>
          </a:p>
          <a:p>
            <a:r>
              <a:rPr lang="en-US" dirty="0">
                <a:solidFill>
                  <a:schemeClr val="bg1"/>
                </a:solidFill>
                <a:latin typeface="Tw Cen MT Condensed Extra Bold" panose="020B0803020202020204" pitchFamily="34" charset="0"/>
              </a:rPr>
              <a:t>SARAH WAS OLD </a:t>
            </a:r>
          </a:p>
          <a:p>
            <a:r>
              <a:rPr lang="en-US" dirty="0">
                <a:solidFill>
                  <a:schemeClr val="bg1"/>
                </a:solidFill>
                <a:latin typeface="Tw Cen MT Condensed Extra Bold" panose="020B0803020202020204" pitchFamily="34" charset="0"/>
              </a:rPr>
              <a:t>SARAH WAS BARREN</a:t>
            </a:r>
          </a:p>
          <a:p>
            <a:r>
              <a:rPr lang="en-US" dirty="0">
                <a:solidFill>
                  <a:schemeClr val="bg1"/>
                </a:solidFill>
                <a:latin typeface="Tw Cen MT Condensed Extra Bold" panose="020B0803020202020204" pitchFamily="34" charset="0"/>
              </a:rPr>
              <a:t>THE HAD CONCEDED THE IDEA OF HAVING CHILDREN </a:t>
            </a:r>
          </a:p>
        </p:txBody>
      </p:sp>
      <p:sp>
        <p:nvSpPr>
          <p:cNvPr id="7" name="Text Placeholder 6">
            <a:extLst>
              <a:ext uri="{FF2B5EF4-FFF2-40B4-BE49-F238E27FC236}">
                <a16:creationId xmlns:a16="http://schemas.microsoft.com/office/drawing/2014/main" id="{18E17989-707C-4B60-B821-9CF440A315F1}"/>
              </a:ext>
            </a:extLst>
          </p:cNvPr>
          <p:cNvSpPr>
            <a:spLocks noGrp="1"/>
          </p:cNvSpPr>
          <p:nvPr>
            <p:ph type="body" sz="quarter" idx="3"/>
          </p:nvPr>
        </p:nvSpPr>
        <p:spPr/>
        <p:txBody>
          <a:bodyPr>
            <a:normAutofit/>
          </a:bodyPr>
          <a:lstStyle/>
          <a:p>
            <a:pPr algn="ctr"/>
            <a:r>
              <a:rPr lang="en-US" sz="3200" dirty="0">
                <a:solidFill>
                  <a:schemeClr val="bg1"/>
                </a:solidFill>
                <a:latin typeface="Tw Cen MT Condensed Extra Bold" panose="020B0803020202020204" pitchFamily="34" charset="0"/>
              </a:rPr>
              <a:t>THE PROMISE</a:t>
            </a:r>
          </a:p>
        </p:txBody>
      </p:sp>
      <p:sp>
        <p:nvSpPr>
          <p:cNvPr id="8" name="Content Placeholder 7">
            <a:extLst>
              <a:ext uri="{FF2B5EF4-FFF2-40B4-BE49-F238E27FC236}">
                <a16:creationId xmlns:a16="http://schemas.microsoft.com/office/drawing/2014/main" id="{5EB49289-E376-4B47-8151-FC9BBA0753DB}"/>
              </a:ext>
            </a:extLst>
          </p:cNvPr>
          <p:cNvSpPr>
            <a:spLocks noGrp="1"/>
          </p:cNvSpPr>
          <p:nvPr>
            <p:ph sz="quarter" idx="4"/>
          </p:nvPr>
        </p:nvSpPr>
        <p:spPr>
          <a:xfrm>
            <a:off x="6172200" y="3267855"/>
            <a:ext cx="5183188" cy="2921808"/>
          </a:xfrm>
        </p:spPr>
        <p:txBody>
          <a:bodyPr/>
          <a:lstStyle/>
          <a:p>
            <a:r>
              <a:rPr lang="en-US" dirty="0">
                <a:solidFill>
                  <a:schemeClr val="bg1"/>
                </a:solidFill>
                <a:latin typeface="Tw Cen MT Condensed Extra Bold" panose="020B0803020202020204" pitchFamily="34" charset="0"/>
              </a:rPr>
              <a:t>ABRAHAM WOULD BE THE FATHER OF MANY NATIONS, THROUGH </a:t>
            </a:r>
            <a:r>
              <a:rPr lang="en-US" u="sng" dirty="0">
                <a:solidFill>
                  <a:schemeClr val="bg1"/>
                </a:solidFill>
                <a:latin typeface="Tw Cen MT Condensed Extra Bold" panose="020B0803020202020204" pitchFamily="34" charset="0"/>
              </a:rPr>
              <a:t>HIS</a:t>
            </a:r>
            <a:r>
              <a:rPr lang="en-US" dirty="0">
                <a:solidFill>
                  <a:schemeClr val="bg1"/>
                </a:solidFill>
                <a:latin typeface="Tw Cen MT Condensed Extra Bold" panose="020B0803020202020204" pitchFamily="34" charset="0"/>
              </a:rPr>
              <a:t> OFFSPRING </a:t>
            </a:r>
          </a:p>
        </p:txBody>
      </p:sp>
    </p:spTree>
    <p:extLst>
      <p:ext uri="{BB962C8B-B14F-4D97-AF65-F5344CB8AC3E}">
        <p14:creationId xmlns:p14="http://schemas.microsoft.com/office/powerpoint/2010/main" val="68589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CHANGE THE DEFINITION OF SUCCESS</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a:xfrm>
            <a:off x="838200" y="1825624"/>
            <a:ext cx="10515600" cy="4800027"/>
          </a:xfrm>
        </p:spPr>
        <p:txBody>
          <a:bodyPr>
            <a:normAutofit/>
          </a:bodyPr>
          <a:lstStyle/>
          <a:p>
            <a:pPr marL="514350" indent="-514350">
              <a:buFont typeface="+mj-lt"/>
              <a:buAutoNum type="arabicPeriod"/>
            </a:pPr>
            <a:r>
              <a:rPr lang="en-US" dirty="0">
                <a:solidFill>
                  <a:schemeClr val="bg1"/>
                </a:solidFill>
                <a:latin typeface="Tw Cen MT Condensed Extra Bold" panose="020B0803020202020204" pitchFamily="34" charset="0"/>
              </a:rPr>
              <a:t>YOU WILL FAIL </a:t>
            </a:r>
          </a:p>
          <a:p>
            <a:pPr marL="457200" lvl="1" indent="0">
              <a:buNone/>
            </a:pPr>
            <a:r>
              <a:rPr lang="en-US" dirty="0">
                <a:solidFill>
                  <a:schemeClr val="bg1"/>
                </a:solidFill>
                <a:latin typeface="Tw Cen MT Condensed Extra Bold" panose="020B0803020202020204" pitchFamily="34" charset="0"/>
              </a:rPr>
              <a:t>PLANS FAIL, THE VISION WON’T</a:t>
            </a:r>
          </a:p>
          <a:p>
            <a:pPr marL="457200" lvl="1" indent="0">
              <a:buNone/>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MOSES</a:t>
            </a:r>
          </a:p>
          <a:p>
            <a:pPr marL="457200" lvl="1" indent="0">
              <a:buNone/>
            </a:pPr>
            <a:r>
              <a:rPr lang="en-US" dirty="0">
                <a:solidFill>
                  <a:schemeClr val="bg1"/>
                </a:solidFill>
                <a:latin typeface="Tw Cen MT Condensed Extra Bold" panose="020B0803020202020204" pitchFamily="34" charset="0"/>
              </a:rPr>
              <a:t>GOD’S VISION: </a:t>
            </a:r>
          </a:p>
          <a:p>
            <a:pPr marL="457200" lvl="1" indent="0">
              <a:buNone/>
            </a:pPr>
            <a:r>
              <a:rPr lang="en-US" dirty="0">
                <a:solidFill>
                  <a:schemeClr val="bg1"/>
                </a:solidFill>
                <a:latin typeface="Tw Cen MT Condensed Extra Bold" panose="020B0803020202020204" pitchFamily="34" charset="0"/>
              </a:rPr>
              <a:t>	TO FREE ISRAEL FROM EGYPT</a:t>
            </a:r>
          </a:p>
          <a:p>
            <a:pPr marL="457200" lvl="1" indent="0">
              <a:buNone/>
            </a:pPr>
            <a:r>
              <a:rPr lang="en-US" dirty="0">
                <a:solidFill>
                  <a:schemeClr val="bg1"/>
                </a:solidFill>
                <a:latin typeface="Tw Cen MT Condensed Extra Bold" panose="020B0803020202020204" pitchFamily="34" charset="0"/>
              </a:rPr>
              <a:t>	TO DELIVER GOD’S PEOPLE TO THE PROMISED LAND</a:t>
            </a:r>
          </a:p>
          <a:p>
            <a:pPr marL="457200" lvl="1" indent="0">
              <a:buNone/>
            </a:pPr>
            <a:r>
              <a:rPr lang="en-US" dirty="0">
                <a:solidFill>
                  <a:schemeClr val="bg1"/>
                </a:solidFill>
                <a:latin typeface="Tw Cen MT Condensed Extra Bold" panose="020B0803020202020204" pitchFamily="34" charset="0"/>
              </a:rPr>
              <a:t>EXODUS </a:t>
            </a:r>
          </a:p>
          <a:p>
            <a:pPr marL="457200" lvl="1" indent="0">
              <a:buNone/>
            </a:pPr>
            <a:r>
              <a:rPr lang="en-US" dirty="0">
                <a:solidFill>
                  <a:schemeClr val="bg1"/>
                </a:solidFill>
                <a:latin typeface="Tw Cen MT Condensed Extra Bold" panose="020B0803020202020204" pitchFamily="34" charset="0"/>
              </a:rPr>
              <a:t>	MOSES FELT THE URGE TO HELP HIS PEOPLE</a:t>
            </a:r>
          </a:p>
          <a:p>
            <a:pPr marL="457200" lvl="1" indent="0">
              <a:buNone/>
            </a:pPr>
            <a:r>
              <a:rPr lang="en-US" dirty="0">
                <a:solidFill>
                  <a:schemeClr val="bg1"/>
                </a:solidFill>
                <a:latin typeface="Tw Cen MT Condensed Extra Bold" panose="020B0803020202020204" pitchFamily="34" charset="0"/>
              </a:rPr>
              <a:t>	MOSES KILLS AN EGYPTIAN</a:t>
            </a:r>
          </a:p>
          <a:p>
            <a:pPr marL="457200" lvl="1" indent="0">
              <a:buNone/>
            </a:pPr>
            <a:r>
              <a:rPr lang="en-US" dirty="0">
                <a:solidFill>
                  <a:schemeClr val="bg1"/>
                </a:solidFill>
                <a:latin typeface="Tw Cen MT Condensed Extra Bold" panose="020B0803020202020204" pitchFamily="34" charset="0"/>
              </a:rPr>
              <a:t>	MOSES HAD TO FLEE</a:t>
            </a:r>
          </a:p>
          <a:p>
            <a:pPr marL="457200" lvl="1" indent="0">
              <a:buNone/>
            </a:pPr>
            <a:endParaRPr lang="en-US" dirty="0">
              <a:solidFill>
                <a:schemeClr val="bg1"/>
              </a:solidFill>
              <a:latin typeface="Tw Cen MT Condensed Extra Bold" panose="020B0803020202020204" pitchFamily="34" charset="0"/>
            </a:endParaRPr>
          </a:p>
          <a:p>
            <a:pPr marL="457200" lvl="1" indent="0">
              <a:buNone/>
            </a:pPr>
            <a:endParaRPr lang="en-US" dirty="0">
              <a:solidFill>
                <a:schemeClr val="bg1"/>
              </a:solidFill>
              <a:latin typeface="Tw Cen MT Condensed Extra Bold" panose="020B0803020202020204" pitchFamily="34" charset="0"/>
            </a:endParaRPr>
          </a:p>
        </p:txBody>
      </p:sp>
    </p:spTree>
    <p:extLst>
      <p:ext uri="{BB962C8B-B14F-4D97-AF65-F5344CB8AC3E}">
        <p14:creationId xmlns:p14="http://schemas.microsoft.com/office/powerpoint/2010/main" val="229014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HEBREWS 11:24-27</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a:xfrm>
            <a:off x="838200" y="1825625"/>
            <a:ext cx="10515600" cy="2686414"/>
          </a:xfrm>
        </p:spPr>
        <p:txBody>
          <a:bodyPr>
            <a:normAutofit lnSpcReduction="10000"/>
          </a:bodyPr>
          <a:lstStyle/>
          <a:p>
            <a:pPr marL="0" indent="0">
              <a:buNone/>
            </a:pPr>
            <a:r>
              <a:rPr lang="en-US" cap="all" dirty="0">
                <a:solidFill>
                  <a:schemeClr val="bg1"/>
                </a:solidFill>
                <a:latin typeface="Tw Cen MT Condensed Extra Bold" panose="020B0803020202020204" pitchFamily="34" charset="0"/>
              </a:rPr>
              <a:t>By faith Moses, when he had grown up, refused to be known as the son of Pharaoh’s daughter. He chose to be mistreated along with the people of God rather than to enjoy the fleeting pleasures of sin. He regarded disgrace for the sake of Christ as of greater value than the treasures of Egypt, because he was looking ahead to his reward. By faith he left Egypt, not fearing the king’s anger; he persevered because he saw him who is invisible. </a:t>
            </a:r>
          </a:p>
          <a:p>
            <a:pPr marL="0" indent="0">
              <a:buNone/>
            </a:pPr>
            <a:endParaRPr lang="en-US" dirty="0">
              <a:solidFill>
                <a:schemeClr val="bg1"/>
              </a:solidFill>
              <a:latin typeface="Tw Cen MT Condensed Extra Bold" panose="020B0803020202020204" pitchFamily="34" charset="0"/>
            </a:endParaRPr>
          </a:p>
          <a:p>
            <a:pPr marL="0" indent="0">
              <a:buNone/>
            </a:pPr>
            <a:endParaRPr lang="en-US" dirty="0">
              <a:solidFill>
                <a:schemeClr val="bg1"/>
              </a:solidFill>
              <a:latin typeface="Tw Cen MT Condensed Extra Bold" panose="020B0803020202020204" pitchFamily="34" charset="0"/>
            </a:endParaRPr>
          </a:p>
          <a:p>
            <a:pPr marL="0" indent="0">
              <a:buNone/>
            </a:pPr>
            <a:endParaRPr lang="en-US" dirty="0">
              <a:solidFill>
                <a:schemeClr val="bg1"/>
              </a:solidFill>
              <a:latin typeface="Tw Cen MT Condensed Extra Bold" panose="020B0803020202020204" pitchFamily="34" charset="0"/>
            </a:endParaRPr>
          </a:p>
          <a:p>
            <a:pPr marL="0" indent="0">
              <a:buNone/>
            </a:pPr>
            <a:endParaRPr lang="en-US" dirty="0">
              <a:solidFill>
                <a:schemeClr val="bg1"/>
              </a:solidFill>
              <a:latin typeface="Tw Cen MT Condensed Extra Bold" panose="020B0803020202020204" pitchFamily="34" charset="0"/>
            </a:endParaRPr>
          </a:p>
        </p:txBody>
      </p:sp>
      <p:sp>
        <p:nvSpPr>
          <p:cNvPr id="4" name="Content Placeholder 2">
            <a:extLst>
              <a:ext uri="{FF2B5EF4-FFF2-40B4-BE49-F238E27FC236}">
                <a16:creationId xmlns:a16="http://schemas.microsoft.com/office/drawing/2014/main" id="{14E39742-789B-4AE9-9703-706D16C79B35}"/>
              </a:ext>
            </a:extLst>
          </p:cNvPr>
          <p:cNvSpPr txBox="1">
            <a:spLocks/>
          </p:cNvSpPr>
          <p:nvPr/>
        </p:nvSpPr>
        <p:spPr>
          <a:xfrm>
            <a:off x="838200" y="5036695"/>
            <a:ext cx="10515600" cy="6595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u="sng" dirty="0">
                <a:solidFill>
                  <a:schemeClr val="bg1"/>
                </a:solidFill>
                <a:latin typeface="Tw Cen MT Condensed Extra Bold" panose="020B0803020202020204" pitchFamily="34" charset="0"/>
              </a:rPr>
              <a:t>MOSES DIDN’T LET HIS HISTORY DEFINE HIS DESTINY </a:t>
            </a:r>
          </a:p>
          <a:p>
            <a:pPr marL="0" indent="0">
              <a:buFont typeface="Arial" panose="020B0604020202020204" pitchFamily="34" charset="0"/>
              <a:buNone/>
            </a:pPr>
            <a:endParaRPr lang="en-US" dirty="0">
              <a:solidFill>
                <a:schemeClr val="bg1"/>
              </a:solidFill>
              <a:latin typeface="Tw Cen MT Condensed Extra Bold" panose="020B0803020202020204" pitchFamily="34" charset="0"/>
            </a:endParaRPr>
          </a:p>
          <a:p>
            <a:pPr marL="0" indent="0">
              <a:buFont typeface="Arial" panose="020B0604020202020204" pitchFamily="34" charset="0"/>
              <a:buNone/>
            </a:pPr>
            <a:endParaRPr lang="en-US" dirty="0">
              <a:solidFill>
                <a:schemeClr val="bg1"/>
              </a:solidFill>
              <a:latin typeface="Tw Cen MT Condensed Extra Bold" panose="020B0803020202020204" pitchFamily="34" charset="0"/>
            </a:endParaRPr>
          </a:p>
          <a:p>
            <a:pPr marL="0" indent="0">
              <a:buFont typeface="Arial" panose="020B0604020202020204" pitchFamily="34" charset="0"/>
              <a:buNone/>
            </a:pPr>
            <a:endParaRPr lang="en-US" dirty="0">
              <a:solidFill>
                <a:schemeClr val="bg1"/>
              </a:solidFill>
              <a:latin typeface="Tw Cen MT Condensed Extra Bold" panose="020B0803020202020204" pitchFamily="34" charset="0"/>
            </a:endParaRPr>
          </a:p>
        </p:txBody>
      </p:sp>
    </p:spTree>
    <p:extLst>
      <p:ext uri="{BB962C8B-B14F-4D97-AF65-F5344CB8AC3E}">
        <p14:creationId xmlns:p14="http://schemas.microsoft.com/office/powerpoint/2010/main" val="1088973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COMMON ATTITUDES TO NOT FOLLOW GOD’S VISION</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lstStyle/>
          <a:p>
            <a:pPr marL="514350" indent="-514350">
              <a:buFont typeface="+mj-lt"/>
              <a:buAutoNum type="arabicPeriod"/>
            </a:pPr>
            <a:r>
              <a:rPr lang="en-US" dirty="0">
                <a:solidFill>
                  <a:schemeClr val="bg1"/>
                </a:solidFill>
                <a:latin typeface="Tw Cen MT Condensed Extra Bold" panose="020B0803020202020204" pitchFamily="34" charset="0"/>
              </a:rPr>
              <a:t>TOO OLD </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TOO YOUNG</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TOO YOUNG, IN CHRIST</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TOO BROKEN</a:t>
            </a:r>
          </a:p>
        </p:txBody>
      </p:sp>
    </p:spTree>
    <p:extLst>
      <p:ext uri="{BB962C8B-B14F-4D97-AF65-F5344CB8AC3E}">
        <p14:creationId xmlns:p14="http://schemas.microsoft.com/office/powerpoint/2010/main" val="139320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GOD’S VISION</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lstStyle/>
          <a:p>
            <a:pPr marL="514350" indent="-514350">
              <a:buFont typeface="+mj-lt"/>
              <a:buAutoNum type="arabicPeriod"/>
            </a:pPr>
            <a:r>
              <a:rPr lang="en-US" dirty="0">
                <a:solidFill>
                  <a:schemeClr val="bg1"/>
                </a:solidFill>
                <a:latin typeface="Tw Cen MT Condensed Extra Bold" panose="020B0803020202020204" pitchFamily="34" charset="0"/>
              </a:rPr>
              <a:t>AWARENESS</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ATTITUDE</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ACTION</a:t>
            </a:r>
          </a:p>
        </p:txBody>
      </p:sp>
    </p:spTree>
    <p:extLst>
      <p:ext uri="{BB962C8B-B14F-4D97-AF65-F5344CB8AC3E}">
        <p14:creationId xmlns:p14="http://schemas.microsoft.com/office/powerpoint/2010/main" val="2980353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CALL TO ACTION</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lstStyle/>
          <a:p>
            <a:pPr marL="514350" indent="-514350">
              <a:buFont typeface="+mj-lt"/>
              <a:buAutoNum type="arabicPeriod"/>
            </a:pPr>
            <a:r>
              <a:rPr lang="en-US" dirty="0">
                <a:solidFill>
                  <a:schemeClr val="bg1"/>
                </a:solidFill>
                <a:latin typeface="Tw Cen MT Condensed Extra Bold" panose="020B0803020202020204" pitchFamily="34" charset="0"/>
              </a:rPr>
              <a:t>STAY FOCUSED</a:t>
            </a:r>
          </a:p>
          <a:p>
            <a:pPr marL="457200" lvl="1" indent="0">
              <a:buNone/>
            </a:pPr>
            <a:r>
              <a:rPr lang="en-US" dirty="0">
                <a:solidFill>
                  <a:schemeClr val="bg1"/>
                </a:solidFill>
                <a:latin typeface="Tw Cen MT Condensed Extra Bold" panose="020B0803020202020204" pitchFamily="34" charset="0"/>
              </a:rPr>
              <a:t>PROMISE NOT THE PROBLEM</a:t>
            </a:r>
          </a:p>
          <a:p>
            <a:pPr marL="457200" lvl="1" indent="0">
              <a:buNone/>
            </a:pPr>
            <a:r>
              <a:rPr lang="en-US" dirty="0">
                <a:solidFill>
                  <a:schemeClr val="bg1"/>
                </a:solidFill>
                <a:latin typeface="Tw Cen MT Condensed Extra Bold" panose="020B0803020202020204" pitchFamily="34" charset="0"/>
              </a:rPr>
              <a:t>YOUR HISTORY DOES NOT DEFINE YOUR DESTINY</a:t>
            </a:r>
          </a:p>
          <a:p>
            <a:pPr marL="457200" lvl="1" indent="0">
              <a:buNone/>
            </a:pPr>
            <a:r>
              <a:rPr lang="en-US" dirty="0">
                <a:solidFill>
                  <a:schemeClr val="bg1"/>
                </a:solidFill>
                <a:latin typeface="Tw Cen MT Condensed Extra Bold" panose="020B0803020202020204" pitchFamily="34" charset="0"/>
              </a:rPr>
              <a:t>THE FIRST STEP TO FALLING BACK IS LOOKING BACK</a:t>
            </a:r>
          </a:p>
          <a:p>
            <a:pPr marL="514350" indent="-514350">
              <a:buFont typeface="+mj-lt"/>
              <a:buAutoNum type="arabicPeriod"/>
            </a:pPr>
            <a:r>
              <a:rPr lang="en-US" dirty="0">
                <a:solidFill>
                  <a:schemeClr val="bg1"/>
                </a:solidFill>
                <a:latin typeface="Tw Cen MT Condensed Extra Bold" panose="020B0803020202020204" pitchFamily="34" charset="0"/>
              </a:rPr>
              <a:t>SHED EXCESS BAGGAGE </a:t>
            </a:r>
          </a:p>
          <a:p>
            <a:pPr marL="457200" lvl="1" indent="0">
              <a:buNone/>
            </a:pPr>
            <a:r>
              <a:rPr lang="en-US" dirty="0">
                <a:solidFill>
                  <a:schemeClr val="bg1"/>
                </a:solidFill>
                <a:latin typeface="Tw Cen MT Condensed Extra Bold" panose="020B0803020202020204" pitchFamily="34" charset="0"/>
              </a:rPr>
              <a:t>HEBREWS 12:1</a:t>
            </a:r>
          </a:p>
          <a:p>
            <a:pPr marL="514350" indent="-514350">
              <a:buFont typeface="+mj-lt"/>
              <a:buAutoNum type="arabicPeriod"/>
            </a:pPr>
            <a:r>
              <a:rPr lang="en-US" dirty="0">
                <a:solidFill>
                  <a:schemeClr val="bg1"/>
                </a:solidFill>
                <a:latin typeface="Tw Cen MT Condensed Extra Bold" panose="020B0803020202020204" pitchFamily="34" charset="0"/>
              </a:rPr>
              <a:t>GOD IS BIGGER </a:t>
            </a:r>
          </a:p>
          <a:p>
            <a:pPr marL="457200" lvl="1" indent="0">
              <a:buNone/>
            </a:pPr>
            <a:r>
              <a:rPr lang="en-US" dirty="0">
                <a:solidFill>
                  <a:schemeClr val="bg1"/>
                </a:solidFill>
                <a:latin typeface="Tw Cen MT Condensed Extra Bold" panose="020B0803020202020204" pitchFamily="34" charset="0"/>
              </a:rPr>
              <a:t>IMPOSSIBLE IS HOW HE WORKS</a:t>
            </a:r>
          </a:p>
          <a:p>
            <a:pPr marL="514350" indent="-514350">
              <a:buFont typeface="+mj-lt"/>
              <a:buAutoNum type="arabicPeriod"/>
            </a:pPr>
            <a:r>
              <a:rPr lang="en-US" dirty="0">
                <a:solidFill>
                  <a:schemeClr val="bg1"/>
                </a:solidFill>
                <a:latin typeface="Tw Cen MT Condensed Extra Bold" panose="020B0803020202020204" pitchFamily="34" charset="0"/>
              </a:rPr>
              <a:t>PAY THE COST</a:t>
            </a:r>
          </a:p>
          <a:p>
            <a:pPr marL="457200" lvl="1" indent="0">
              <a:buNone/>
            </a:pPr>
            <a:endParaRPr lang="en-US" dirty="0">
              <a:solidFill>
                <a:schemeClr val="bg1"/>
              </a:solidFill>
              <a:latin typeface="Tw Cen MT Condensed Extra Bold" panose="020B0803020202020204" pitchFamily="34" charset="0"/>
            </a:endParaRPr>
          </a:p>
        </p:txBody>
      </p:sp>
    </p:spTree>
    <p:extLst>
      <p:ext uri="{BB962C8B-B14F-4D97-AF65-F5344CB8AC3E}">
        <p14:creationId xmlns:p14="http://schemas.microsoft.com/office/powerpoint/2010/main" val="107604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1 CORINTHIANS 9:24-27</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lstStyle/>
          <a:p>
            <a:pPr marL="0" indent="0">
              <a:buNone/>
            </a:pPr>
            <a:r>
              <a:rPr lang="en-US" cap="all" dirty="0">
                <a:solidFill>
                  <a:schemeClr val="bg1"/>
                </a:solidFill>
                <a:latin typeface="Tw Cen MT Condensed Extra Bold" panose="020B0803020202020204" pitchFamily="34" charset="0"/>
              </a:rPr>
              <a:t>Do you not know that in a race all the runners run, but only one gets the prize? Run in such a way as to get the prize. Everyone who competes in the games goes into strict training. They do it to get a crown that will not last, but we do it to get a crown that will last forever. Therefore I do not run like someone running aimlessly; I do not fight like a boxer beating the air. No, I strike a blow to my body and make it my slave so that after I have preached to others, I myself will not be disqualified for the prize.</a:t>
            </a:r>
          </a:p>
        </p:txBody>
      </p:sp>
    </p:spTree>
    <p:extLst>
      <p:ext uri="{BB962C8B-B14F-4D97-AF65-F5344CB8AC3E}">
        <p14:creationId xmlns:p14="http://schemas.microsoft.com/office/powerpoint/2010/main" val="3849256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PHILIPPIANS 3:12-16</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normAutofit lnSpcReduction="10000"/>
          </a:bodyPr>
          <a:lstStyle/>
          <a:p>
            <a:pPr marL="0" indent="0">
              <a:buNone/>
            </a:pPr>
            <a:r>
              <a:rPr lang="en-US" cap="all" dirty="0">
                <a:solidFill>
                  <a:schemeClr val="bg1"/>
                </a:solidFill>
                <a:latin typeface="Tw Cen MT Condensed Extra Bold" panose="020B0803020202020204" pitchFamily="34" charset="0"/>
              </a:rPr>
              <a:t>I’m not saying that I have this all together, that I have it made. But I am well on my way, reaching out for Christ, who has so wondrously reached out for me. Friends, don’t get me wrong: By no means do I count myself an expert in all of this, but I’ve got my eye on the goal, where God is beckoning us onward—to Jesus. I’m off and running, and I’m not turning back.</a:t>
            </a:r>
          </a:p>
          <a:p>
            <a:pPr marL="0" indent="0">
              <a:buNone/>
            </a:pPr>
            <a:r>
              <a:rPr lang="en-US" cap="all" dirty="0">
                <a:solidFill>
                  <a:schemeClr val="bg1"/>
                </a:solidFill>
                <a:latin typeface="Tw Cen MT Condensed Extra Bold" panose="020B0803020202020204" pitchFamily="34" charset="0"/>
              </a:rPr>
              <a:t>So let’s keep focused on that goal, those of us who want everything God has for us. If any of you have something else in mind, something less than total commitment, God will clear your blurred vision—you’ll see it yet! Now that we’re on the right track, let’s stay on it.</a:t>
            </a:r>
          </a:p>
        </p:txBody>
      </p:sp>
    </p:spTree>
    <p:extLst>
      <p:ext uri="{BB962C8B-B14F-4D97-AF65-F5344CB8AC3E}">
        <p14:creationId xmlns:p14="http://schemas.microsoft.com/office/powerpoint/2010/main" val="2274385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INTERPERSONAL QUESTIONS</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lstStyle/>
          <a:p>
            <a:pPr marL="514350" indent="-514350">
              <a:buFont typeface="+mj-lt"/>
              <a:buAutoNum type="arabicPeriod"/>
            </a:pPr>
            <a:r>
              <a:rPr lang="en-US" dirty="0">
                <a:solidFill>
                  <a:schemeClr val="bg1"/>
                </a:solidFill>
                <a:latin typeface="Tw Cen MT Condensed Extra Bold" panose="020B0803020202020204" pitchFamily="34" charset="0"/>
              </a:rPr>
              <a:t>ARE YOU STRONGER?</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HAVE YOU GROWN IN CHRIST?</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ARE YOU WERE YOU WANT TO BE?</a:t>
            </a:r>
          </a:p>
        </p:txBody>
      </p:sp>
    </p:spTree>
    <p:extLst>
      <p:ext uri="{BB962C8B-B14F-4D97-AF65-F5344CB8AC3E}">
        <p14:creationId xmlns:p14="http://schemas.microsoft.com/office/powerpoint/2010/main" val="262115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a:xfrm>
            <a:off x="838200" y="2766218"/>
            <a:ext cx="10515600" cy="1325563"/>
          </a:xfrm>
        </p:spPr>
        <p:txBody>
          <a:bodyPr/>
          <a:lstStyle/>
          <a:p>
            <a:pPr algn="ctr"/>
            <a:r>
              <a:rPr lang="en-US" dirty="0">
                <a:solidFill>
                  <a:schemeClr val="bg1"/>
                </a:solidFill>
                <a:latin typeface="Tw Cen MT Condensed Extra Bold" panose="020B0803020202020204" pitchFamily="34" charset="0"/>
              </a:rPr>
              <a:t>VISION COMES FROM A HEART THAT IS NO LONGER SATISFIED WITH THE STATUS QUO</a:t>
            </a:r>
          </a:p>
        </p:txBody>
      </p:sp>
    </p:spTree>
    <p:extLst>
      <p:ext uri="{BB962C8B-B14F-4D97-AF65-F5344CB8AC3E}">
        <p14:creationId xmlns:p14="http://schemas.microsoft.com/office/powerpoint/2010/main" val="3983981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GOD’S VISION</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lstStyle/>
          <a:p>
            <a:pPr marL="514350" indent="-514350">
              <a:buFont typeface="+mj-lt"/>
              <a:buAutoNum type="arabicPeriod"/>
            </a:pPr>
            <a:r>
              <a:rPr lang="en-US" dirty="0">
                <a:solidFill>
                  <a:schemeClr val="bg1"/>
                </a:solidFill>
                <a:latin typeface="Tw Cen MT Condensed Extra Bold" panose="020B0803020202020204" pitchFamily="34" charset="0"/>
              </a:rPr>
              <a:t>AWARENESS</a:t>
            </a:r>
          </a:p>
        </p:txBody>
      </p:sp>
    </p:spTree>
    <p:extLst>
      <p:ext uri="{BB962C8B-B14F-4D97-AF65-F5344CB8AC3E}">
        <p14:creationId xmlns:p14="http://schemas.microsoft.com/office/powerpoint/2010/main" val="2850559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HOW DO I BECOME AWARE</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normAutofit lnSpcReduction="10000"/>
          </a:bodyPr>
          <a:lstStyle/>
          <a:p>
            <a:pPr marL="514350" indent="-514350">
              <a:buFont typeface="+mj-lt"/>
              <a:buAutoNum type="arabicPeriod"/>
            </a:pPr>
            <a:r>
              <a:rPr lang="en-US" dirty="0">
                <a:solidFill>
                  <a:schemeClr val="bg1"/>
                </a:solidFill>
                <a:latin typeface="Tw Cen MT Condensed Extra Bold" panose="020B0803020202020204" pitchFamily="34" charset="0"/>
              </a:rPr>
              <a:t>WALK WITH HIM</a:t>
            </a:r>
          </a:p>
          <a:p>
            <a:pPr marL="457200" lvl="1" indent="0">
              <a:buNone/>
            </a:pPr>
            <a:r>
              <a:rPr lang="en-US" cap="all" dirty="0">
                <a:solidFill>
                  <a:schemeClr val="bg1"/>
                </a:solidFill>
                <a:latin typeface="Tw Cen MT Condensed Extra Bold" panose="020B0803020202020204" pitchFamily="34" charset="0"/>
              </a:rPr>
              <a:t>Trust in the Lord with all your heart and lean not on your own understanding; in all your ways submit to him, and he will make your paths straight. - Proverbs 3:5-6</a:t>
            </a:r>
          </a:p>
          <a:p>
            <a:pPr marL="457200" lvl="1" indent="0">
              <a:buNone/>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SURRENDER </a:t>
            </a:r>
            <a:r>
              <a:rPr lang="en-US" u="sng" dirty="0">
                <a:solidFill>
                  <a:schemeClr val="bg1"/>
                </a:solidFill>
                <a:latin typeface="Tw Cen MT Condensed Extra Bold" panose="020B0803020202020204" pitchFamily="34" charset="0"/>
              </a:rPr>
              <a:t>YOUR</a:t>
            </a:r>
            <a:r>
              <a:rPr lang="en-US" dirty="0">
                <a:solidFill>
                  <a:schemeClr val="bg1"/>
                </a:solidFill>
                <a:latin typeface="Tw Cen MT Condensed Extra Bold" panose="020B0803020202020204" pitchFamily="34" charset="0"/>
              </a:rPr>
              <a:t> WILL TO HIM </a:t>
            </a:r>
          </a:p>
          <a:p>
            <a:pPr marL="457200" lvl="1" indent="0">
              <a:buNone/>
            </a:pPr>
            <a:r>
              <a:rPr lang="en-US" cap="all" dirty="0">
                <a:solidFill>
                  <a:schemeClr val="bg1"/>
                </a:solidFill>
                <a:latin typeface="Tw Cen MT Condensed Extra Bold" panose="020B0803020202020204" pitchFamily="34" charset="0"/>
              </a:rPr>
              <a:t>Therefore, I urge you, brothers and sisters, in view of God’s mercy, to offer your bodies as a living sacrifice, holy and pleasing to God—this is your true and proper worship. Do not conform to the pattern of this world, but be transformed by the renewing of your mind. Then you will be able to test and approve what God’s will is—his good, pleasing and perfect will. - Romans 12:1-2</a:t>
            </a:r>
          </a:p>
          <a:p>
            <a:pPr marL="971550" lvl="1" indent="-514350">
              <a:buFont typeface="+mj-lt"/>
              <a:buAutoNum type="arabicPeriod"/>
            </a:pPr>
            <a:endParaRPr lang="en-US" dirty="0">
              <a:solidFill>
                <a:schemeClr val="bg1"/>
              </a:solidFill>
              <a:latin typeface="Tw Cen MT Condensed Extra Bold" panose="020B0803020202020204" pitchFamily="34" charset="0"/>
            </a:endParaRPr>
          </a:p>
        </p:txBody>
      </p:sp>
    </p:spTree>
    <p:extLst>
      <p:ext uri="{BB962C8B-B14F-4D97-AF65-F5344CB8AC3E}">
        <p14:creationId xmlns:p14="http://schemas.microsoft.com/office/powerpoint/2010/main" val="112511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HOW DO I BECOME AWARE</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normAutofit lnSpcReduction="10000"/>
          </a:bodyPr>
          <a:lstStyle/>
          <a:p>
            <a:pPr marL="514350" indent="-514350">
              <a:buFont typeface="+mj-lt"/>
              <a:buAutoNum type="arabicPeriod" startAt="3"/>
            </a:pPr>
            <a:r>
              <a:rPr lang="en-US" dirty="0">
                <a:solidFill>
                  <a:schemeClr val="bg1"/>
                </a:solidFill>
                <a:latin typeface="Tw Cen MT Condensed Extra Bold" panose="020B0803020202020204" pitchFamily="34" charset="0"/>
              </a:rPr>
              <a:t>OBEY WHAT YOU ALREADY KNOW </a:t>
            </a:r>
          </a:p>
          <a:p>
            <a:pPr marL="457200" lvl="1" indent="0">
              <a:buNone/>
            </a:pPr>
            <a:endParaRPr lang="en-US" dirty="0">
              <a:solidFill>
                <a:schemeClr val="bg1"/>
              </a:solidFill>
              <a:latin typeface="Tw Cen MT Condensed Extra Bold" panose="020B0803020202020204" pitchFamily="34" charset="0"/>
            </a:endParaRPr>
          </a:p>
          <a:p>
            <a:pPr marL="514350" indent="-514350">
              <a:buFont typeface="+mj-lt"/>
              <a:buAutoNum type="arabicPeriod" startAt="4"/>
            </a:pPr>
            <a:r>
              <a:rPr lang="en-US" dirty="0">
                <a:solidFill>
                  <a:schemeClr val="bg1"/>
                </a:solidFill>
                <a:latin typeface="Tw Cen MT Condensed Extra Bold" panose="020B0803020202020204" pitchFamily="34" charset="0"/>
              </a:rPr>
              <a:t>SEEK GODLY INPUT </a:t>
            </a:r>
          </a:p>
          <a:p>
            <a:pPr marL="457200" lvl="1" indent="0">
              <a:buNone/>
            </a:pPr>
            <a:r>
              <a:rPr lang="en-US" cap="all" dirty="0">
                <a:solidFill>
                  <a:schemeClr val="bg1"/>
                </a:solidFill>
                <a:latin typeface="Tw Cen MT Condensed Extra Bold" panose="020B0803020202020204" pitchFamily="34" charset="0"/>
              </a:rPr>
              <a:t>For lack of guidance a nation falls, but victory is won through many advisers. - Proverbs 11:14</a:t>
            </a:r>
          </a:p>
          <a:p>
            <a:pPr marL="514350" indent="-514350">
              <a:buFont typeface="+mj-lt"/>
              <a:buAutoNum type="arabicPeriod" startAt="5"/>
            </a:pPr>
            <a:r>
              <a:rPr lang="en-US" dirty="0">
                <a:solidFill>
                  <a:schemeClr val="bg1"/>
                </a:solidFill>
                <a:latin typeface="Tw Cen MT Condensed Extra Bold" panose="020B0803020202020204" pitchFamily="34" charset="0"/>
              </a:rPr>
              <a:t>PAY ATTENTION TO HOW GOD HAS WIRED YOU </a:t>
            </a:r>
          </a:p>
          <a:p>
            <a:pPr marL="457200" lvl="1" indent="0">
              <a:buNone/>
            </a:pPr>
            <a:r>
              <a:rPr lang="en-US" cap="all" dirty="0">
                <a:solidFill>
                  <a:schemeClr val="bg1"/>
                </a:solidFill>
                <a:latin typeface="Tw Cen MT Condensed Extra Bold" panose="020B0803020202020204" pitchFamily="34" charset="0"/>
              </a:rPr>
              <a:t>Each of you should use whatever gift you have received to serve others, as faithful stewards of God’s grace in its various forms. - 1 Peter 4:10</a:t>
            </a:r>
          </a:p>
          <a:p>
            <a:pPr marL="0" indent="0">
              <a:buNone/>
            </a:pPr>
            <a:endParaRPr lang="en-US" dirty="0">
              <a:solidFill>
                <a:schemeClr val="bg1"/>
              </a:solidFill>
              <a:latin typeface="Tw Cen MT Condensed Extra Bold" panose="020B0803020202020204" pitchFamily="34" charset="0"/>
            </a:endParaRPr>
          </a:p>
          <a:p>
            <a:pPr marL="514350" indent="-514350">
              <a:buFont typeface="+mj-lt"/>
              <a:buAutoNum type="arabicPeriod" startAt="6"/>
            </a:pPr>
            <a:r>
              <a:rPr lang="en-US" dirty="0">
                <a:solidFill>
                  <a:schemeClr val="bg1"/>
                </a:solidFill>
                <a:latin typeface="Tw Cen MT Condensed Extra Bold" panose="020B0803020202020204" pitchFamily="34" charset="0"/>
              </a:rPr>
              <a:t>LISTEN!</a:t>
            </a:r>
          </a:p>
          <a:p>
            <a:pPr marL="0" indent="0">
              <a:buNone/>
            </a:pPr>
            <a:endParaRPr lang="en-US" dirty="0">
              <a:solidFill>
                <a:schemeClr val="bg1"/>
              </a:solidFill>
              <a:latin typeface="Tw Cen MT Condensed Extra Bold" panose="020B0803020202020204" pitchFamily="34" charset="0"/>
            </a:endParaRPr>
          </a:p>
          <a:p>
            <a:pPr marL="457200" lvl="1" indent="0">
              <a:buNone/>
            </a:pPr>
            <a:endParaRPr lang="en-US" dirty="0">
              <a:solidFill>
                <a:schemeClr val="bg1"/>
              </a:solidFill>
              <a:latin typeface="Tw Cen MT Condensed Extra Bold" panose="020B0803020202020204" pitchFamily="34" charset="0"/>
            </a:endParaRPr>
          </a:p>
        </p:txBody>
      </p:sp>
    </p:spTree>
    <p:extLst>
      <p:ext uri="{BB962C8B-B14F-4D97-AF65-F5344CB8AC3E}">
        <p14:creationId xmlns:p14="http://schemas.microsoft.com/office/powerpoint/2010/main" val="424330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GOD’S VISION</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lstStyle/>
          <a:p>
            <a:pPr marL="514350" indent="-514350">
              <a:buFont typeface="+mj-lt"/>
              <a:buAutoNum type="arabicPeriod"/>
            </a:pPr>
            <a:r>
              <a:rPr lang="en-US" dirty="0">
                <a:solidFill>
                  <a:schemeClr val="bg1"/>
                </a:solidFill>
                <a:latin typeface="Tw Cen MT Condensed Extra Bold" panose="020B0803020202020204" pitchFamily="34" charset="0"/>
              </a:rPr>
              <a:t>AWARENESS</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ATTITUDE</a:t>
            </a:r>
          </a:p>
        </p:txBody>
      </p:sp>
    </p:spTree>
    <p:extLst>
      <p:ext uri="{BB962C8B-B14F-4D97-AF65-F5344CB8AC3E}">
        <p14:creationId xmlns:p14="http://schemas.microsoft.com/office/powerpoint/2010/main" val="1937331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4E325-06C4-4E12-B678-8377C785AC6F}"/>
              </a:ext>
            </a:extLst>
          </p:cNvPr>
          <p:cNvSpPr>
            <a:spLocks noGrp="1"/>
          </p:cNvSpPr>
          <p:nvPr>
            <p:ph type="title"/>
          </p:nvPr>
        </p:nvSpPr>
        <p:spPr/>
        <p:txBody>
          <a:bodyPr/>
          <a:lstStyle/>
          <a:p>
            <a:r>
              <a:rPr lang="en-US" dirty="0">
                <a:solidFill>
                  <a:schemeClr val="bg1"/>
                </a:solidFill>
                <a:latin typeface="Tw Cen MT Condensed Extra Bold" panose="020B0803020202020204" pitchFamily="34" charset="0"/>
              </a:rPr>
              <a:t>HOW YOUR ATTITUDE AFFECTS VISION</a:t>
            </a:r>
          </a:p>
        </p:txBody>
      </p:sp>
      <p:sp>
        <p:nvSpPr>
          <p:cNvPr id="3" name="Content Placeholder 2">
            <a:extLst>
              <a:ext uri="{FF2B5EF4-FFF2-40B4-BE49-F238E27FC236}">
                <a16:creationId xmlns:a16="http://schemas.microsoft.com/office/drawing/2014/main" id="{5A4885A8-13FA-4DF4-948C-EC0FDADE54B6}"/>
              </a:ext>
            </a:extLst>
          </p:cNvPr>
          <p:cNvSpPr>
            <a:spLocks noGrp="1"/>
          </p:cNvSpPr>
          <p:nvPr>
            <p:ph idx="1"/>
          </p:nvPr>
        </p:nvSpPr>
        <p:spPr/>
        <p:txBody>
          <a:bodyPr/>
          <a:lstStyle/>
          <a:p>
            <a:pPr marL="514350" indent="-514350">
              <a:buFont typeface="+mj-lt"/>
              <a:buAutoNum type="arabicPeriod"/>
            </a:pPr>
            <a:r>
              <a:rPr lang="en-US" dirty="0">
                <a:solidFill>
                  <a:schemeClr val="bg1"/>
                </a:solidFill>
                <a:latin typeface="Tw Cen MT Condensed Extra Bold" panose="020B0803020202020204" pitchFamily="34" charset="0"/>
              </a:rPr>
              <a:t>STANDFORD RESEARCH INSTITUTE STUDY </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RESPOND RATHER THAN REACT</a:t>
            </a:r>
          </a:p>
          <a:p>
            <a:pPr marL="514350" indent="-514350">
              <a:buFont typeface="+mj-lt"/>
              <a:buAutoNum type="arabicPeriod"/>
            </a:pPr>
            <a:endParaRPr lang="en-US" dirty="0">
              <a:solidFill>
                <a:schemeClr val="bg1"/>
              </a:solidFill>
              <a:latin typeface="Tw Cen MT Condensed Extra Bold" panose="020B0803020202020204" pitchFamily="34" charset="0"/>
            </a:endParaRPr>
          </a:p>
          <a:p>
            <a:pPr marL="514350" indent="-514350">
              <a:buFont typeface="+mj-lt"/>
              <a:buAutoNum type="arabicPeriod"/>
            </a:pPr>
            <a:r>
              <a:rPr lang="en-US" dirty="0">
                <a:solidFill>
                  <a:schemeClr val="bg1"/>
                </a:solidFill>
                <a:latin typeface="Tw Cen MT Condensed Extra Bold" panose="020B0803020202020204" pitchFamily="34" charset="0"/>
              </a:rPr>
              <a:t>TAKE RESPONSABILITY</a:t>
            </a:r>
          </a:p>
        </p:txBody>
      </p:sp>
    </p:spTree>
    <p:extLst>
      <p:ext uri="{BB962C8B-B14F-4D97-AF65-F5344CB8AC3E}">
        <p14:creationId xmlns:p14="http://schemas.microsoft.com/office/powerpoint/2010/main" val="43425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8470</TotalTime>
  <Words>817</Words>
  <Application>Microsoft Office PowerPoint</Application>
  <PresentationFormat>Widescreen</PresentationFormat>
  <Paragraphs>92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Tw Cen MT Condensed Extra Bold</vt:lpstr>
      <vt:lpstr>Office Theme</vt:lpstr>
      <vt:lpstr>ARE WE WALKING THE RIGHT WAY?</vt:lpstr>
      <vt:lpstr>PHILIPPIANS 3:12-16</vt:lpstr>
      <vt:lpstr>INTERPERSONAL QUESTIONS</vt:lpstr>
      <vt:lpstr>VISION COMES FROM A HEART THAT IS NO LONGER SATISFIED WITH THE STATUS QUO</vt:lpstr>
      <vt:lpstr>GOD’S VISION</vt:lpstr>
      <vt:lpstr>HOW DO I BECOME AWARE</vt:lpstr>
      <vt:lpstr>HOW DO I BECOME AWARE</vt:lpstr>
      <vt:lpstr>GOD’S VISION</vt:lpstr>
      <vt:lpstr>HOW YOUR ATTITUDE AFFECTS VISION</vt:lpstr>
      <vt:lpstr>ROMANS 4 – AGAINST ALL HOPE, ABRAHAM IN HOPE BELIEVED</vt:lpstr>
      <vt:lpstr>ABRAHAM </vt:lpstr>
      <vt:lpstr>CHANGE THE DEFINITION OF SUCCESS</vt:lpstr>
      <vt:lpstr>HEBREWS 11:24-27</vt:lpstr>
      <vt:lpstr>COMMON ATTITUDES TO NOT FOLLOW GOD’S VISION</vt:lpstr>
      <vt:lpstr>GOD’S VISION</vt:lpstr>
      <vt:lpstr>CALL TO ACTION</vt:lpstr>
      <vt:lpstr>1 CORINTHIANS 9:24-27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WE WALKING THE RIGHT WAY?</dc:title>
  <dc:creator>Matthew Cummins</dc:creator>
  <cp:lastModifiedBy>Matthew Cummins</cp:lastModifiedBy>
  <cp:revision>16</cp:revision>
  <dcterms:created xsi:type="dcterms:W3CDTF">2020-06-05T01:13:04Z</dcterms:created>
  <dcterms:modified xsi:type="dcterms:W3CDTF">2020-06-10T22:23:21Z</dcterms:modified>
</cp:coreProperties>
</file>