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61BEF0D-F0BB-DE4B-95CE-6DB70DBA9567}" type="datetimeFigureOut">
              <a:rPr lang="en-US" smtClean="0"/>
              <a:pPr/>
              <a:t>9/13/2020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3983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547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5286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04039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61192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1645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199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61BEF0D-F0BB-DE4B-95CE-6DB70DBA9567}" type="datetimeFigureOut">
              <a:rPr lang="en-US" smtClean="0"/>
              <a:pPr/>
              <a:t>9/13/2020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35376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61BEF0D-F0BB-DE4B-95CE-6DB70DBA9567}" type="datetimeFigureOut">
              <a:rPr lang="en-US" smtClean="0"/>
              <a:pPr/>
              <a:t>9/13/2020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83511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5132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0587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2743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3594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263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045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7967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694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0800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61BEF0D-F0BB-DE4B-95CE-6DB70DBA9567}" type="datetimeFigureOut">
              <a:rPr lang="en-US" smtClean="0"/>
              <a:pPr/>
              <a:t>9/13/2020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238092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zY5o9mP22V0" TargetMode="Externa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Peace of God</a:t>
            </a:r>
            <a:endParaRPr lang="en-US" dirty="0"/>
          </a:p>
        </p:txBody>
      </p:sp>
      <p:sp>
        <p:nvSpPr>
          <p:cNvPr id="3" name="Subtitle 2"/>
          <p:cNvSpPr>
            <a:spLocks noGrp="1"/>
          </p:cNvSpPr>
          <p:nvPr>
            <p:ph type="subTitle" idx="1"/>
          </p:nvPr>
        </p:nvSpPr>
        <p:spPr/>
        <p:txBody>
          <a:bodyPr/>
          <a:lstStyle/>
          <a:p>
            <a:r>
              <a:rPr lang="en-US" dirty="0" smtClean="0">
                <a:solidFill>
                  <a:schemeClr val="bg1"/>
                </a:solidFill>
              </a:rPr>
              <a:t>Sept. 13, 2020</a:t>
            </a:r>
            <a:endParaRPr lang="en-US" dirty="0">
              <a:solidFill>
                <a:schemeClr val="bg1"/>
              </a:solidFill>
            </a:endParaRPr>
          </a:p>
        </p:txBody>
      </p:sp>
    </p:spTree>
    <p:extLst>
      <p:ext uri="{BB962C8B-B14F-4D97-AF65-F5344CB8AC3E}">
        <p14:creationId xmlns:p14="http://schemas.microsoft.com/office/powerpoint/2010/main" val="343783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Peace of God</a:t>
            </a:r>
            <a:endParaRPr lang="en-US" dirty="0"/>
          </a:p>
        </p:txBody>
      </p:sp>
      <p:sp>
        <p:nvSpPr>
          <p:cNvPr id="3" name="Content Placeholder 2"/>
          <p:cNvSpPr>
            <a:spLocks noGrp="1"/>
          </p:cNvSpPr>
          <p:nvPr>
            <p:ph idx="1"/>
          </p:nvPr>
        </p:nvSpPr>
        <p:spPr/>
        <p:txBody>
          <a:bodyPr>
            <a:normAutofit/>
          </a:bodyPr>
          <a:lstStyle/>
          <a:p>
            <a:r>
              <a:rPr lang="en-US" sz="2400" dirty="0" smtClean="0"/>
              <a:t>It transcends all understanding</a:t>
            </a:r>
          </a:p>
          <a:p>
            <a:pPr lvl="1"/>
            <a:r>
              <a:rPr lang="en-US" sz="2200" dirty="0" smtClean="0"/>
              <a:t>It says that things are all right when they are not ok</a:t>
            </a:r>
          </a:p>
          <a:p>
            <a:pPr lvl="1"/>
            <a:r>
              <a:rPr lang="en-US" sz="2200" dirty="0" smtClean="0"/>
              <a:t>Deep down – “everything is all right”</a:t>
            </a:r>
          </a:p>
          <a:p>
            <a:pPr lvl="1"/>
            <a:r>
              <a:rPr lang="en-US" sz="2200" dirty="0" smtClean="0"/>
              <a:t>This inner calm dominates the heart</a:t>
            </a:r>
          </a:p>
          <a:p>
            <a:pPr lvl="2"/>
            <a:r>
              <a:rPr lang="en-US" sz="2000" dirty="0" smtClean="0"/>
              <a:t>It will “guard your hearts and minds”</a:t>
            </a:r>
            <a:endParaRPr lang="en-US" sz="2000" dirty="0"/>
          </a:p>
        </p:txBody>
      </p:sp>
    </p:spTree>
    <p:extLst>
      <p:ext uri="{BB962C8B-B14F-4D97-AF65-F5344CB8AC3E}">
        <p14:creationId xmlns:p14="http://schemas.microsoft.com/office/powerpoint/2010/main" val="1145984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Will Guard Your Hearts and Minds</a:t>
            </a:r>
            <a:endParaRPr lang="en-US" dirty="0"/>
          </a:p>
        </p:txBody>
      </p:sp>
      <p:sp>
        <p:nvSpPr>
          <p:cNvPr id="3" name="Content Placeholder 2"/>
          <p:cNvSpPr>
            <a:spLocks noGrp="1"/>
          </p:cNvSpPr>
          <p:nvPr>
            <p:ph idx="1"/>
          </p:nvPr>
        </p:nvSpPr>
        <p:spPr/>
        <p:txBody>
          <a:bodyPr>
            <a:normAutofit/>
          </a:bodyPr>
          <a:lstStyle/>
          <a:p>
            <a:r>
              <a:rPr lang="en-US" sz="2400" dirty="0" smtClean="0"/>
              <a:t>It will not let anything in that could devastate you</a:t>
            </a:r>
          </a:p>
          <a:p>
            <a:r>
              <a:rPr lang="en-US" sz="2400" dirty="0" smtClean="0"/>
              <a:t>Nothing can devastate the Christian</a:t>
            </a:r>
          </a:p>
          <a:p>
            <a:pPr lvl="1"/>
            <a:r>
              <a:rPr lang="en-US" sz="2200" dirty="0" smtClean="0"/>
              <a:t>2 Cor. 4:7-9</a:t>
            </a:r>
          </a:p>
          <a:p>
            <a:r>
              <a:rPr lang="en-US" sz="2400" dirty="0" smtClean="0"/>
              <a:t>This deep belief will garrison your soul</a:t>
            </a:r>
          </a:p>
          <a:p>
            <a:pPr lvl="1"/>
            <a:r>
              <a:rPr lang="en-US" sz="2200" dirty="0" smtClean="0"/>
              <a:t>Rom. 8:28</a:t>
            </a:r>
          </a:p>
          <a:p>
            <a:pPr lvl="1"/>
            <a:endParaRPr lang="en-US" sz="2200" dirty="0"/>
          </a:p>
        </p:txBody>
      </p:sp>
    </p:spTree>
    <p:extLst>
      <p:ext uri="{BB962C8B-B14F-4D97-AF65-F5344CB8AC3E}">
        <p14:creationId xmlns:p14="http://schemas.microsoft.com/office/powerpoint/2010/main" val="3224107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 Christ Jesus</a:t>
            </a:r>
            <a:endParaRPr lang="en-US" dirty="0"/>
          </a:p>
        </p:txBody>
      </p:sp>
      <p:sp>
        <p:nvSpPr>
          <p:cNvPr id="3" name="Content Placeholder 2"/>
          <p:cNvSpPr>
            <a:spLocks noGrp="1"/>
          </p:cNvSpPr>
          <p:nvPr>
            <p:ph idx="1"/>
          </p:nvPr>
        </p:nvSpPr>
        <p:spPr/>
        <p:txBody>
          <a:bodyPr/>
          <a:lstStyle/>
          <a:p>
            <a:r>
              <a:rPr lang="en-US" sz="2400" dirty="0" smtClean="0"/>
              <a:t>He is why we do not have to fear</a:t>
            </a:r>
          </a:p>
          <a:p>
            <a:r>
              <a:rPr lang="en-US" sz="2400" dirty="0" smtClean="0"/>
              <a:t>He has done it all and it as all enough</a:t>
            </a:r>
          </a:p>
          <a:p>
            <a:r>
              <a:rPr lang="en-US" sz="2400" dirty="0" smtClean="0"/>
              <a:t>He is the reason we have </a:t>
            </a:r>
            <a:r>
              <a:rPr lang="en-US" sz="2400" b="1" dirty="0" smtClean="0"/>
              <a:t>the peace of God</a:t>
            </a:r>
          </a:p>
          <a:p>
            <a:endParaRPr lang="en-US" dirty="0"/>
          </a:p>
        </p:txBody>
      </p:sp>
    </p:spTree>
    <p:extLst>
      <p:ext uri="{BB962C8B-B14F-4D97-AF65-F5344CB8AC3E}">
        <p14:creationId xmlns:p14="http://schemas.microsoft.com/office/powerpoint/2010/main" val="4232398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the Peace of God</a:t>
            </a:r>
            <a:endParaRPr lang="en-US" dirty="0"/>
          </a:p>
        </p:txBody>
      </p:sp>
      <p:sp>
        <p:nvSpPr>
          <p:cNvPr id="3" name="Content Placeholder 2"/>
          <p:cNvSpPr>
            <a:spLocks noGrp="1"/>
          </p:cNvSpPr>
          <p:nvPr>
            <p:ph idx="1"/>
          </p:nvPr>
        </p:nvSpPr>
        <p:spPr/>
        <p:txBody>
          <a:bodyPr/>
          <a:lstStyle/>
          <a:p>
            <a:r>
              <a:rPr lang="en-US" sz="2400" dirty="0" smtClean="0"/>
              <a:t>Horatio Gates </a:t>
            </a:r>
            <a:r>
              <a:rPr lang="en-US" sz="2400" dirty="0" err="1" smtClean="0"/>
              <a:t>Spafford</a:t>
            </a:r>
            <a:endParaRPr lang="en-US" sz="2400" dirty="0" smtClean="0"/>
          </a:p>
          <a:p>
            <a:pPr lvl="1"/>
            <a:r>
              <a:rPr lang="en-US" sz="2000" dirty="0" smtClean="0"/>
              <a:t>Wrote the hymn “It Is Well With </a:t>
            </a:r>
            <a:r>
              <a:rPr lang="en-US" sz="2000" dirty="0"/>
              <a:t>M</a:t>
            </a:r>
            <a:r>
              <a:rPr lang="en-US" sz="2000" dirty="0" smtClean="0"/>
              <a:t>y Soul”</a:t>
            </a:r>
          </a:p>
          <a:p>
            <a:pPr lvl="1"/>
            <a:r>
              <a:rPr lang="en-US" sz="2000" dirty="0" smtClean="0"/>
              <a:t>The hymn starts “When peace like a river, </a:t>
            </a:r>
            <a:r>
              <a:rPr lang="en-US" sz="2000" dirty="0" err="1" smtClean="0"/>
              <a:t>attendeth</a:t>
            </a:r>
            <a:r>
              <a:rPr lang="en-US" sz="2000" dirty="0" smtClean="0"/>
              <a:t> my way,</a:t>
            </a:r>
          </a:p>
          <a:p>
            <a:pPr marL="457200" lvl="1" indent="0">
              <a:buNone/>
            </a:pPr>
            <a:r>
              <a:rPr lang="en-US" sz="2000" dirty="0" smtClean="0"/>
              <a:t>                                   When sorrows like sea billows roll”</a:t>
            </a:r>
          </a:p>
          <a:p>
            <a:pPr lvl="1"/>
            <a:endParaRPr lang="en-US" dirty="0"/>
          </a:p>
        </p:txBody>
      </p:sp>
    </p:spTree>
    <p:extLst>
      <p:ext uri="{BB962C8B-B14F-4D97-AF65-F5344CB8AC3E}">
        <p14:creationId xmlns:p14="http://schemas.microsoft.com/office/powerpoint/2010/main" val="3977941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Horatio Gates </a:t>
            </a:r>
            <a:r>
              <a:rPr lang="en-US" dirty="0" err="1" smtClean="0"/>
              <a:t>Spafford</a:t>
            </a:r>
            <a:endParaRPr lang="en-US" dirty="0"/>
          </a:p>
        </p:txBody>
      </p:sp>
      <p:sp>
        <p:nvSpPr>
          <p:cNvPr id="3" name="Content Placeholder 2"/>
          <p:cNvSpPr>
            <a:spLocks noGrp="1"/>
          </p:cNvSpPr>
          <p:nvPr>
            <p:ph idx="1"/>
          </p:nvPr>
        </p:nvSpPr>
        <p:spPr>
          <a:xfrm>
            <a:off x="1154954" y="2603500"/>
            <a:ext cx="9618341" cy="3416300"/>
          </a:xfrm>
        </p:spPr>
        <p:txBody>
          <a:bodyPr/>
          <a:lstStyle/>
          <a:p>
            <a:r>
              <a:rPr lang="en-US" sz="2400" dirty="0" smtClean="0"/>
              <a:t>A man, like Christ, well-acquainted with sorrows</a:t>
            </a:r>
          </a:p>
          <a:p>
            <a:pPr lvl="1"/>
            <a:r>
              <a:rPr lang="en-US" sz="2000" dirty="0"/>
              <a:t>l</a:t>
            </a:r>
            <a:r>
              <a:rPr lang="en-US" sz="2000" dirty="0" smtClean="0"/>
              <a:t>ost their 4 year old son to scarlet fever (1870)</a:t>
            </a:r>
          </a:p>
          <a:p>
            <a:pPr lvl="1"/>
            <a:r>
              <a:rPr lang="en-US" sz="2000" dirty="0"/>
              <a:t>l</a:t>
            </a:r>
            <a:r>
              <a:rPr lang="en-US" sz="2000" dirty="0" smtClean="0"/>
              <a:t>ost many properties to the fire in Chicago (1871)</a:t>
            </a:r>
          </a:p>
          <a:p>
            <a:pPr lvl="2"/>
            <a:r>
              <a:rPr lang="en-US" sz="1800" dirty="0"/>
              <a:t>s</a:t>
            </a:r>
            <a:r>
              <a:rPr lang="en-US" sz="1800" dirty="0" smtClean="0"/>
              <a:t>ubstantial financial loss</a:t>
            </a:r>
          </a:p>
          <a:p>
            <a:pPr lvl="1"/>
            <a:r>
              <a:rPr lang="en-US" sz="2000" dirty="0"/>
              <a:t>l</a:t>
            </a:r>
            <a:r>
              <a:rPr lang="en-US" sz="2000" dirty="0" smtClean="0"/>
              <a:t>ost all 4 daughters when their ship went down in the Atlantic (1873)</a:t>
            </a:r>
          </a:p>
          <a:p>
            <a:pPr lvl="2"/>
            <a:r>
              <a:rPr lang="en-US" sz="1800" dirty="0" smtClean="0"/>
              <a:t>His wife </a:t>
            </a:r>
            <a:r>
              <a:rPr lang="en-US" sz="1800" dirty="0" smtClean="0"/>
              <a:t>(Anna) barely </a:t>
            </a:r>
            <a:r>
              <a:rPr lang="en-US" sz="1800" dirty="0" smtClean="0"/>
              <a:t>survived</a:t>
            </a:r>
          </a:p>
          <a:p>
            <a:pPr lvl="2"/>
            <a:r>
              <a:rPr lang="en-US" sz="1800" dirty="0" smtClean="0"/>
              <a:t>She sent a message </a:t>
            </a:r>
            <a:r>
              <a:rPr lang="en-US" sz="1800" dirty="0" smtClean="0"/>
              <a:t>by telegram “saved alone”</a:t>
            </a:r>
          </a:p>
          <a:p>
            <a:pPr lvl="2"/>
            <a:endParaRPr lang="en-US" sz="1800" dirty="0"/>
          </a:p>
        </p:txBody>
      </p:sp>
    </p:spTree>
    <p:extLst>
      <p:ext uri="{BB962C8B-B14F-4D97-AF65-F5344CB8AC3E}">
        <p14:creationId xmlns:p14="http://schemas.microsoft.com/office/powerpoint/2010/main" val="23496013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Spafford’s</a:t>
            </a:r>
            <a:r>
              <a:rPr lang="en-US" dirty="0" smtClean="0"/>
              <a:t> Response</a:t>
            </a:r>
            <a:endParaRPr lang="en-US" dirty="0"/>
          </a:p>
        </p:txBody>
      </p:sp>
      <p:sp>
        <p:nvSpPr>
          <p:cNvPr id="3" name="Content Placeholder 2"/>
          <p:cNvSpPr>
            <a:spLocks noGrp="1"/>
          </p:cNvSpPr>
          <p:nvPr>
            <p:ph sz="quarter" idx="13"/>
          </p:nvPr>
        </p:nvSpPr>
        <p:spPr/>
        <p:txBody>
          <a:bodyPr>
            <a:noAutofit/>
          </a:bodyPr>
          <a:lstStyle/>
          <a:p>
            <a:r>
              <a:rPr lang="en-US" sz="2400" cap="none" dirty="0" smtClean="0">
                <a:latin typeface="Times New Roman" panose="02020603050405020304" pitchFamily="18" charset="0"/>
                <a:cs typeface="Times New Roman" panose="02020603050405020304" pitchFamily="18" charset="0"/>
              </a:rPr>
              <a:t>Receiving </a:t>
            </a:r>
            <a:r>
              <a:rPr lang="en-US" sz="2400" cap="none" dirty="0">
                <a:latin typeface="Times New Roman" panose="02020603050405020304" pitchFamily="18" charset="0"/>
                <a:cs typeface="Times New Roman" panose="02020603050405020304" pitchFamily="18" charset="0"/>
              </a:rPr>
              <a:t>A</a:t>
            </a:r>
            <a:r>
              <a:rPr lang="en-US" sz="2400" cap="none" dirty="0" smtClean="0">
                <a:latin typeface="Times New Roman" panose="02020603050405020304" pitchFamily="18" charset="0"/>
                <a:cs typeface="Times New Roman" panose="02020603050405020304" pitchFamily="18" charset="0"/>
              </a:rPr>
              <a:t>nna’s message, </a:t>
            </a:r>
            <a:r>
              <a:rPr lang="en-US" sz="2400" dirty="0" err="1" smtClean="0">
                <a:latin typeface="Times New Roman" panose="02020603050405020304" pitchFamily="18" charset="0"/>
                <a:cs typeface="Times New Roman" panose="02020603050405020304" pitchFamily="18" charset="0"/>
              </a:rPr>
              <a:t>Spafford</a:t>
            </a:r>
            <a:r>
              <a:rPr lang="en-US" sz="2400" cap="none" dirty="0" smtClean="0">
                <a:latin typeface="Times New Roman" panose="02020603050405020304" pitchFamily="18" charset="0"/>
                <a:cs typeface="Times New Roman" panose="02020603050405020304" pitchFamily="18" charset="0"/>
              </a:rPr>
              <a:t> set off at once to be reunited with his wife. One particular day, during the voyage, the captain summoned him to the bridge of the vessel. Pointing to his charts, he explained that they were then passing over the very spot where his family’s vessel had sunk, and where his daughters had died. It is said that </a:t>
            </a:r>
            <a:r>
              <a:rPr lang="en-US" sz="2400" cap="none" dirty="0" err="1">
                <a:latin typeface="Times New Roman" panose="02020603050405020304" pitchFamily="18" charset="0"/>
                <a:cs typeface="Times New Roman" panose="02020603050405020304" pitchFamily="18" charset="0"/>
              </a:rPr>
              <a:t>S</a:t>
            </a:r>
            <a:r>
              <a:rPr lang="en-US" sz="2400" cap="none" dirty="0" err="1" smtClean="0">
                <a:latin typeface="Times New Roman" panose="02020603050405020304" pitchFamily="18" charset="0"/>
                <a:cs typeface="Times New Roman" panose="02020603050405020304" pitchFamily="18" charset="0"/>
              </a:rPr>
              <a:t>pafford</a:t>
            </a:r>
            <a:r>
              <a:rPr lang="en-US" sz="2400" cap="none" dirty="0" smtClean="0">
                <a:latin typeface="Times New Roman" panose="02020603050405020304" pitchFamily="18" charset="0"/>
                <a:cs typeface="Times New Roman" panose="02020603050405020304" pitchFamily="18" charset="0"/>
              </a:rPr>
              <a:t> returned to his cabin and wrote the hymn “It is </a:t>
            </a:r>
            <a:r>
              <a:rPr lang="en-US" sz="2400" cap="none" dirty="0" smtClean="0">
                <a:latin typeface="Times New Roman" panose="02020603050405020304" pitchFamily="18" charset="0"/>
                <a:cs typeface="Times New Roman" panose="02020603050405020304" pitchFamily="18" charset="0"/>
              </a:rPr>
              <a:t>Well </a:t>
            </a:r>
            <a:r>
              <a:rPr lang="en-US" sz="2400" cap="none" dirty="0" smtClean="0">
                <a:latin typeface="Times New Roman" panose="02020603050405020304" pitchFamily="18" charset="0"/>
                <a:cs typeface="Times New Roman" panose="02020603050405020304" pitchFamily="18" charset="0"/>
              </a:rPr>
              <a:t>with my </a:t>
            </a:r>
            <a:r>
              <a:rPr lang="en-US" sz="2400" cap="none" dirty="0" smtClean="0">
                <a:latin typeface="Times New Roman" panose="02020603050405020304" pitchFamily="18" charset="0"/>
                <a:cs typeface="Times New Roman" panose="02020603050405020304" pitchFamily="18" charset="0"/>
              </a:rPr>
              <a:t>Soul</a:t>
            </a:r>
            <a:r>
              <a:rPr lang="en-US" sz="2400" cap="none" dirty="0" smtClean="0">
                <a:latin typeface="Times New Roman" panose="02020603050405020304" pitchFamily="18" charset="0"/>
                <a:cs typeface="Times New Roman" panose="02020603050405020304" pitchFamily="18" charset="0"/>
              </a:rPr>
              <a:t>.”</a:t>
            </a:r>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3001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is well with my soul</a:t>
            </a:r>
            <a:endParaRPr lang="en-US" dirty="0"/>
          </a:p>
        </p:txBody>
      </p:sp>
      <p:sp>
        <p:nvSpPr>
          <p:cNvPr id="3" name="Content Placeholder 2"/>
          <p:cNvSpPr>
            <a:spLocks noGrp="1"/>
          </p:cNvSpPr>
          <p:nvPr>
            <p:ph sz="quarter" idx="13"/>
          </p:nvPr>
        </p:nvSpPr>
        <p:spPr/>
        <p:txBody>
          <a:bodyPr/>
          <a:lstStyle/>
          <a:p>
            <a:r>
              <a:rPr lang="en-US" sz="2800" cap="none" dirty="0" smtClean="0">
                <a:latin typeface="Times New Roman" panose="02020603050405020304" pitchFamily="18" charset="0"/>
                <a:cs typeface="Times New Roman" panose="02020603050405020304" pitchFamily="18" charset="0"/>
              </a:rPr>
              <a:t>Opening 4 lines:</a:t>
            </a:r>
          </a:p>
          <a:p>
            <a:pPr lvl="1"/>
            <a:r>
              <a:rPr lang="en-US" sz="2400" cap="none" dirty="0" smtClean="0">
                <a:latin typeface="Times New Roman" panose="02020603050405020304" pitchFamily="18" charset="0"/>
                <a:cs typeface="Times New Roman" panose="02020603050405020304" pitchFamily="18" charset="0"/>
              </a:rPr>
              <a:t>When peace, like a river, </a:t>
            </a:r>
            <a:r>
              <a:rPr lang="en-US" sz="2400" cap="none" dirty="0" err="1" smtClean="0">
                <a:latin typeface="Times New Roman" panose="02020603050405020304" pitchFamily="18" charset="0"/>
                <a:cs typeface="Times New Roman" panose="02020603050405020304" pitchFamily="18" charset="0"/>
              </a:rPr>
              <a:t>attendeth</a:t>
            </a:r>
            <a:r>
              <a:rPr lang="en-US" sz="2400" cap="none" dirty="0" smtClean="0">
                <a:latin typeface="Times New Roman" panose="02020603050405020304" pitchFamily="18" charset="0"/>
                <a:cs typeface="Times New Roman" panose="02020603050405020304" pitchFamily="18" charset="0"/>
              </a:rPr>
              <a:t> my way,</a:t>
            </a:r>
            <a:br>
              <a:rPr lang="en-US" sz="2400" cap="none" dirty="0" smtClean="0">
                <a:latin typeface="Times New Roman" panose="02020603050405020304" pitchFamily="18" charset="0"/>
                <a:cs typeface="Times New Roman" panose="02020603050405020304" pitchFamily="18" charset="0"/>
              </a:rPr>
            </a:br>
            <a:r>
              <a:rPr lang="en-US" sz="2400" cap="none" dirty="0" smtClean="0">
                <a:latin typeface="Times New Roman" panose="02020603050405020304" pitchFamily="18" charset="0"/>
                <a:cs typeface="Times New Roman" panose="02020603050405020304" pitchFamily="18" charset="0"/>
              </a:rPr>
              <a:t>when sorrows like sea billows roll;</a:t>
            </a:r>
            <a:br>
              <a:rPr lang="en-US" sz="2400" cap="none" dirty="0" smtClean="0">
                <a:latin typeface="Times New Roman" panose="02020603050405020304" pitchFamily="18" charset="0"/>
                <a:cs typeface="Times New Roman" panose="02020603050405020304" pitchFamily="18" charset="0"/>
              </a:rPr>
            </a:br>
            <a:r>
              <a:rPr lang="en-US" sz="2400" cap="none" dirty="0" smtClean="0">
                <a:latin typeface="Times New Roman" panose="02020603050405020304" pitchFamily="18" charset="0"/>
                <a:cs typeface="Times New Roman" panose="02020603050405020304" pitchFamily="18" charset="0"/>
              </a:rPr>
              <a:t>whatever my lot, thou hast taught me to say,</a:t>
            </a:r>
            <a:br>
              <a:rPr lang="en-US" sz="2400" cap="none" dirty="0" smtClean="0">
                <a:latin typeface="Times New Roman" panose="02020603050405020304" pitchFamily="18" charset="0"/>
                <a:cs typeface="Times New Roman" panose="02020603050405020304" pitchFamily="18" charset="0"/>
              </a:rPr>
            </a:br>
            <a:r>
              <a:rPr lang="en-US" sz="2400" cap="none" dirty="0" smtClean="0">
                <a:latin typeface="Times New Roman" panose="02020603050405020304" pitchFamily="18" charset="0"/>
                <a:cs typeface="Times New Roman" panose="02020603050405020304" pitchFamily="18" charset="0"/>
              </a:rPr>
              <a:t>it is well, it is well with my soul.</a:t>
            </a:r>
            <a:endParaRPr lang="en-US" sz="24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892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Peace like a river</a:t>
            </a:r>
            <a:endParaRPr lang="en-US" dirty="0"/>
          </a:p>
        </p:txBody>
      </p:sp>
      <p:sp>
        <p:nvSpPr>
          <p:cNvPr id="3" name="Content Placeholder 2"/>
          <p:cNvSpPr>
            <a:spLocks noGrp="1"/>
          </p:cNvSpPr>
          <p:nvPr>
            <p:ph sz="quarter" idx="13"/>
          </p:nvPr>
        </p:nvSpPr>
        <p:spPr/>
        <p:txBody>
          <a:bodyPr>
            <a:normAutofit/>
          </a:bodyPr>
          <a:lstStyle/>
          <a:p>
            <a:r>
              <a:rPr lang="en-US" sz="2400" cap="none" dirty="0" smtClean="0">
                <a:latin typeface="Times New Roman" panose="02020603050405020304" pitchFamily="18" charset="0"/>
                <a:cs typeface="Times New Roman" panose="02020603050405020304" pitchFamily="18" charset="0"/>
              </a:rPr>
              <a:t>Below is a link to a version of this hymn by </a:t>
            </a:r>
            <a:r>
              <a:rPr lang="en-US" sz="2400" cap="none" dirty="0">
                <a:latin typeface="Times New Roman" panose="02020603050405020304" pitchFamily="18" charset="0"/>
                <a:cs typeface="Times New Roman" panose="02020603050405020304" pitchFamily="18" charset="0"/>
              </a:rPr>
              <a:t>A</a:t>
            </a:r>
            <a:r>
              <a:rPr lang="en-US" sz="2400" cap="none" dirty="0" smtClean="0">
                <a:latin typeface="Times New Roman" panose="02020603050405020304" pitchFamily="18" charset="0"/>
                <a:cs typeface="Times New Roman" panose="02020603050405020304" pitchFamily="18" charset="0"/>
              </a:rPr>
              <a:t>udrey </a:t>
            </a:r>
            <a:r>
              <a:rPr lang="en-US" sz="2400" cap="none" dirty="0">
                <a:latin typeface="Times New Roman" panose="02020603050405020304" pitchFamily="18" charset="0"/>
                <a:cs typeface="Times New Roman" panose="02020603050405020304" pitchFamily="18" charset="0"/>
              </a:rPr>
              <a:t>A</a:t>
            </a:r>
            <a:r>
              <a:rPr lang="en-US" sz="2400" cap="none" dirty="0" smtClean="0">
                <a:latin typeface="Times New Roman" panose="02020603050405020304" pitchFamily="18" charset="0"/>
                <a:cs typeface="Times New Roman" panose="02020603050405020304" pitchFamily="18" charset="0"/>
              </a:rPr>
              <a:t>ssad</a:t>
            </a:r>
          </a:p>
          <a:p>
            <a:r>
              <a:rPr lang="en-US" sz="2400" dirty="0" smtClean="0">
                <a:latin typeface="Times New Roman" panose="02020603050405020304" pitchFamily="18" charset="0"/>
                <a:cs typeface="Times New Roman" panose="02020603050405020304" pitchFamily="18" charset="0"/>
              </a:rPr>
              <a:t>Let’s take some</a:t>
            </a:r>
            <a:r>
              <a:rPr lang="en-US" sz="2400" cap="none" dirty="0" smtClean="0">
                <a:latin typeface="Times New Roman" panose="02020603050405020304" pitchFamily="18" charset="0"/>
                <a:cs typeface="Times New Roman" panose="02020603050405020304" pitchFamily="18" charset="0"/>
              </a:rPr>
              <a:t> time to listen to the words of this hymn, thinking about the circumstances that led to </a:t>
            </a:r>
            <a:r>
              <a:rPr lang="en-US" sz="2400" cap="none" dirty="0" err="1">
                <a:latin typeface="Times New Roman" panose="02020603050405020304" pitchFamily="18" charset="0"/>
                <a:cs typeface="Times New Roman" panose="02020603050405020304" pitchFamily="18" charset="0"/>
              </a:rPr>
              <a:t>S</a:t>
            </a:r>
            <a:r>
              <a:rPr lang="en-US" sz="2400" cap="none" dirty="0" err="1" smtClean="0">
                <a:latin typeface="Times New Roman" panose="02020603050405020304" pitchFamily="18" charset="0"/>
                <a:cs typeface="Times New Roman" panose="02020603050405020304" pitchFamily="18" charset="0"/>
              </a:rPr>
              <a:t>pafford</a:t>
            </a:r>
            <a:r>
              <a:rPr lang="en-US" sz="2400" cap="none" dirty="0" smtClean="0">
                <a:latin typeface="Times New Roman" panose="02020603050405020304" pitchFamily="18" charset="0"/>
                <a:cs typeface="Times New Roman" panose="02020603050405020304" pitchFamily="18" charset="0"/>
              </a:rPr>
              <a:t> writing this hymn</a:t>
            </a:r>
          </a:p>
          <a:p>
            <a:pPr lvl="1"/>
            <a:r>
              <a:rPr lang="en-US" sz="2200" cap="none" dirty="0" smtClean="0">
                <a:latin typeface="Times New Roman" panose="02020603050405020304" pitchFamily="18" charset="0"/>
                <a:cs typeface="Times New Roman" panose="02020603050405020304" pitchFamily="18" charset="0"/>
              </a:rPr>
              <a:t>What an example of someone who found the peace of God, a peace that transcends all understanding!  </a:t>
            </a:r>
            <a:endParaRPr lang="en-US" sz="2200" dirty="0"/>
          </a:p>
          <a:p>
            <a:r>
              <a:rPr lang="en-US" sz="2400" dirty="0">
                <a:hlinkClick r:id="rId2"/>
              </a:rPr>
              <a:t>https://www.youtube.com/watch?v=zY5o9mP22V0</a:t>
            </a:r>
            <a:endParaRPr lang="en-US" sz="2400" cap="none"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414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Peace of God</a:t>
            </a:r>
            <a:endParaRPr lang="en-US" dirty="0"/>
          </a:p>
        </p:txBody>
      </p:sp>
      <p:sp>
        <p:nvSpPr>
          <p:cNvPr id="3" name="Content Placeholder 2"/>
          <p:cNvSpPr>
            <a:spLocks noGrp="1"/>
          </p:cNvSpPr>
          <p:nvPr>
            <p:ph idx="1"/>
          </p:nvPr>
        </p:nvSpPr>
        <p:spPr/>
        <p:txBody>
          <a:bodyPr>
            <a:normAutofit/>
          </a:bodyPr>
          <a:lstStyle/>
          <a:p>
            <a:r>
              <a:rPr lang="en-US" sz="2400" dirty="0" smtClean="0"/>
              <a:t>It is one of the fruits of the Spirit</a:t>
            </a:r>
          </a:p>
          <a:p>
            <a:pPr lvl="1"/>
            <a:r>
              <a:rPr lang="en-US" sz="2200" dirty="0" smtClean="0"/>
              <a:t>Gal. </a:t>
            </a:r>
            <a:r>
              <a:rPr lang="en-US" sz="2200" smtClean="0"/>
              <a:t>5:22-23</a:t>
            </a:r>
            <a:endParaRPr lang="en-US" sz="2200" dirty="0" smtClean="0"/>
          </a:p>
          <a:p>
            <a:r>
              <a:rPr lang="en-US" sz="2400" dirty="0" smtClean="0"/>
              <a:t>What is it?</a:t>
            </a:r>
          </a:p>
          <a:p>
            <a:r>
              <a:rPr lang="en-US" sz="2400" dirty="0" smtClean="0"/>
              <a:t>It appears to be the opposite of anxiety</a:t>
            </a:r>
            <a:endParaRPr lang="en-US" sz="2400" dirty="0"/>
          </a:p>
        </p:txBody>
      </p:sp>
    </p:spTree>
    <p:extLst>
      <p:ext uri="{BB962C8B-B14F-4D97-AF65-F5344CB8AC3E}">
        <p14:creationId xmlns:p14="http://schemas.microsoft.com/office/powerpoint/2010/main" val="1556552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4:6-7</a:t>
            </a:r>
            <a:endParaRPr lang="en-US" dirty="0"/>
          </a:p>
        </p:txBody>
      </p:sp>
      <p:sp>
        <p:nvSpPr>
          <p:cNvPr id="3" name="Content Placeholder 2"/>
          <p:cNvSpPr>
            <a:spLocks noGrp="1"/>
          </p:cNvSpPr>
          <p:nvPr>
            <p:ph idx="1"/>
          </p:nvPr>
        </p:nvSpPr>
        <p:spPr/>
        <p:txBody>
          <a:bodyPr>
            <a:normAutofit/>
          </a:bodyPr>
          <a:lstStyle/>
          <a:p>
            <a:r>
              <a:rPr lang="en-US" sz="2400" dirty="0" smtClean="0"/>
              <a:t>“Do not be anxious about anything, but in everything by prayer and petition, with thanksgiving, present your requests to God. And the </a:t>
            </a:r>
            <a:r>
              <a:rPr lang="en-US" sz="2400" b="1" dirty="0" smtClean="0"/>
              <a:t>peace of God</a:t>
            </a:r>
            <a:r>
              <a:rPr lang="en-US" sz="2400" dirty="0" smtClean="0"/>
              <a:t>, which transcends all understanding, will guard your hearts and minds in Christ Jesus.”</a:t>
            </a:r>
            <a:endParaRPr lang="en-US" sz="2400" dirty="0"/>
          </a:p>
        </p:txBody>
      </p:sp>
    </p:spTree>
    <p:extLst>
      <p:ext uri="{BB962C8B-B14F-4D97-AF65-F5344CB8AC3E}">
        <p14:creationId xmlns:p14="http://schemas.microsoft.com/office/powerpoint/2010/main" val="1759072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Anxiety</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Phil 4:6 – “Do not be anxious about anything”</a:t>
            </a:r>
          </a:p>
          <a:p>
            <a:r>
              <a:rPr lang="en-US" sz="2400" dirty="0" smtClean="0"/>
              <a:t>Anxiety comes from an uncertain “goal”</a:t>
            </a:r>
          </a:p>
          <a:p>
            <a:pPr lvl="1"/>
            <a:r>
              <a:rPr lang="en-US" sz="2200" dirty="0" smtClean="0"/>
              <a:t>I think I need something that I don’t have control of</a:t>
            </a:r>
          </a:p>
          <a:p>
            <a:pPr lvl="2"/>
            <a:r>
              <a:rPr lang="en-US" sz="2000" dirty="0"/>
              <a:t>m</a:t>
            </a:r>
            <a:r>
              <a:rPr lang="en-US" sz="2000" dirty="0" smtClean="0"/>
              <a:t>y job/income</a:t>
            </a:r>
          </a:p>
          <a:p>
            <a:pPr lvl="2"/>
            <a:r>
              <a:rPr lang="en-US" sz="2000" dirty="0"/>
              <a:t>m</a:t>
            </a:r>
            <a:r>
              <a:rPr lang="en-US" sz="2000" dirty="0" smtClean="0"/>
              <a:t>y health</a:t>
            </a:r>
          </a:p>
          <a:p>
            <a:pPr lvl="2"/>
            <a:r>
              <a:rPr lang="en-US" sz="2000" dirty="0"/>
              <a:t>m</a:t>
            </a:r>
            <a:r>
              <a:rPr lang="en-US" sz="2000" dirty="0" smtClean="0"/>
              <a:t>y relationships</a:t>
            </a:r>
          </a:p>
          <a:p>
            <a:pPr lvl="2"/>
            <a:r>
              <a:rPr lang="en-US" sz="2000" dirty="0" smtClean="0"/>
              <a:t>my performance</a:t>
            </a:r>
          </a:p>
          <a:p>
            <a:pPr lvl="2"/>
            <a:r>
              <a:rPr lang="en-US" sz="2000" dirty="0"/>
              <a:t>m</a:t>
            </a:r>
            <a:r>
              <a:rPr lang="en-US" sz="2000" dirty="0" smtClean="0"/>
              <a:t>y future</a:t>
            </a:r>
            <a:endParaRPr lang="en-US" sz="2000" dirty="0"/>
          </a:p>
        </p:txBody>
      </p:sp>
    </p:spTree>
    <p:extLst>
      <p:ext uri="{BB962C8B-B14F-4D97-AF65-F5344CB8AC3E}">
        <p14:creationId xmlns:p14="http://schemas.microsoft.com/office/powerpoint/2010/main" val="3514269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Instead …</a:t>
            </a:r>
            <a:endParaRPr lang="en-US" dirty="0"/>
          </a:p>
        </p:txBody>
      </p:sp>
      <p:sp>
        <p:nvSpPr>
          <p:cNvPr id="3" name="Content Placeholder 2"/>
          <p:cNvSpPr>
            <a:spLocks noGrp="1"/>
          </p:cNvSpPr>
          <p:nvPr>
            <p:ph idx="1"/>
          </p:nvPr>
        </p:nvSpPr>
        <p:spPr/>
        <p:txBody>
          <a:bodyPr>
            <a:normAutofit/>
          </a:bodyPr>
          <a:lstStyle/>
          <a:p>
            <a:r>
              <a:rPr lang="en-US" sz="2400" dirty="0" smtClean="0"/>
              <a:t>“but </a:t>
            </a:r>
            <a:r>
              <a:rPr lang="en-US" sz="2400" dirty="0"/>
              <a:t>in everything by </a:t>
            </a:r>
            <a:r>
              <a:rPr lang="en-US" sz="2400" dirty="0" smtClean="0"/>
              <a:t>prayer” </a:t>
            </a:r>
          </a:p>
          <a:p>
            <a:pPr lvl="1"/>
            <a:r>
              <a:rPr lang="en-US" sz="2200" dirty="0"/>
              <a:t>g</a:t>
            </a:r>
            <a:r>
              <a:rPr lang="en-US" sz="2200" dirty="0" smtClean="0"/>
              <a:t>eneral term for prayer</a:t>
            </a:r>
          </a:p>
          <a:p>
            <a:r>
              <a:rPr lang="en-US" sz="2400" dirty="0" smtClean="0"/>
              <a:t>“and petition”</a:t>
            </a:r>
          </a:p>
          <a:p>
            <a:pPr lvl="1"/>
            <a:r>
              <a:rPr lang="en-US" sz="2200" dirty="0" smtClean="0"/>
              <a:t>specifics  </a:t>
            </a:r>
          </a:p>
          <a:p>
            <a:r>
              <a:rPr lang="en-US" sz="2400" dirty="0" smtClean="0"/>
              <a:t>“with thanksgiving” </a:t>
            </a:r>
          </a:p>
          <a:p>
            <a:pPr lvl="1"/>
            <a:r>
              <a:rPr lang="en-US" sz="2200" dirty="0"/>
              <a:t>t</a:t>
            </a:r>
            <a:r>
              <a:rPr lang="en-US" sz="2200" dirty="0" smtClean="0"/>
              <a:t>he backdrop to our prayers</a:t>
            </a:r>
          </a:p>
          <a:p>
            <a:r>
              <a:rPr lang="en-US" sz="2400" dirty="0" smtClean="0"/>
              <a:t>“present </a:t>
            </a:r>
            <a:r>
              <a:rPr lang="en-US" sz="2400" dirty="0"/>
              <a:t>your requests to </a:t>
            </a:r>
            <a:r>
              <a:rPr lang="en-US" sz="2400" dirty="0" smtClean="0"/>
              <a:t>God”</a:t>
            </a:r>
            <a:endParaRPr lang="en-US" sz="2400" dirty="0"/>
          </a:p>
        </p:txBody>
      </p:sp>
    </p:spTree>
    <p:extLst>
      <p:ext uri="{BB962C8B-B14F-4D97-AF65-F5344CB8AC3E}">
        <p14:creationId xmlns:p14="http://schemas.microsoft.com/office/powerpoint/2010/main" val="597459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With thanksgiving</a:t>
            </a:r>
            <a:endParaRPr lang="en-US"/>
          </a:p>
        </p:txBody>
      </p:sp>
      <p:sp>
        <p:nvSpPr>
          <p:cNvPr id="3" name="Content Placeholder 2"/>
          <p:cNvSpPr>
            <a:spLocks noGrp="1"/>
          </p:cNvSpPr>
          <p:nvPr>
            <p:ph idx="1"/>
          </p:nvPr>
        </p:nvSpPr>
        <p:spPr/>
        <p:txBody>
          <a:bodyPr>
            <a:normAutofit lnSpcReduction="10000"/>
          </a:bodyPr>
          <a:lstStyle/>
          <a:p>
            <a:r>
              <a:rPr lang="en-US" sz="2400" dirty="0" smtClean="0"/>
              <a:t>The crucial backdrop to our prayers</a:t>
            </a:r>
          </a:p>
          <a:p>
            <a:pPr lvl="1"/>
            <a:r>
              <a:rPr lang="en-US" sz="2200" dirty="0" smtClean="0"/>
              <a:t>Thank you for being sovereign</a:t>
            </a:r>
          </a:p>
          <a:p>
            <a:pPr lvl="1"/>
            <a:r>
              <a:rPr lang="en-US" sz="2200" dirty="0" smtClean="0"/>
              <a:t>Thank you for seeking the best in me</a:t>
            </a:r>
          </a:p>
          <a:p>
            <a:pPr lvl="2"/>
            <a:r>
              <a:rPr lang="en-US" sz="2000" dirty="0"/>
              <a:t>c</a:t>
            </a:r>
            <a:r>
              <a:rPr lang="en-US" sz="2000" dirty="0" smtClean="0"/>
              <a:t>ommitted to my character more than my comfort</a:t>
            </a:r>
          </a:p>
          <a:p>
            <a:pPr lvl="1"/>
            <a:r>
              <a:rPr lang="en-US" sz="2200" dirty="0" smtClean="0"/>
              <a:t>Thank you that I have all that I really need</a:t>
            </a:r>
          </a:p>
          <a:p>
            <a:pPr lvl="2"/>
            <a:r>
              <a:rPr lang="en-US" sz="2000" dirty="0"/>
              <a:t>l</a:t>
            </a:r>
            <a:r>
              <a:rPr lang="en-US" sz="2000" dirty="0" smtClean="0"/>
              <a:t>ove and meaning/purpose</a:t>
            </a:r>
          </a:p>
          <a:p>
            <a:pPr lvl="1"/>
            <a:r>
              <a:rPr lang="en-US" sz="2200" dirty="0" smtClean="0"/>
              <a:t>Thank you that you are with me and for me</a:t>
            </a:r>
          </a:p>
          <a:p>
            <a:pPr lvl="2"/>
            <a:r>
              <a:rPr lang="en-US" sz="2000" dirty="0"/>
              <a:t>e</a:t>
            </a:r>
            <a:r>
              <a:rPr lang="en-US" sz="2000" dirty="0" smtClean="0"/>
              <a:t>ven if that which I fear happens</a:t>
            </a:r>
            <a:endParaRPr lang="en-US" sz="2000" dirty="0"/>
          </a:p>
        </p:txBody>
      </p:sp>
    </p:spTree>
    <p:extLst>
      <p:ext uri="{BB962C8B-B14F-4D97-AF65-F5344CB8AC3E}">
        <p14:creationId xmlns:p14="http://schemas.microsoft.com/office/powerpoint/2010/main" val="662248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a:t>
            </a:r>
            <a:endParaRPr lang="en-US" dirty="0"/>
          </a:p>
        </p:txBody>
      </p:sp>
      <p:sp>
        <p:nvSpPr>
          <p:cNvPr id="3" name="Content Placeholder 2"/>
          <p:cNvSpPr>
            <a:spLocks noGrp="1"/>
          </p:cNvSpPr>
          <p:nvPr>
            <p:ph idx="1"/>
          </p:nvPr>
        </p:nvSpPr>
        <p:spPr/>
        <p:txBody>
          <a:bodyPr>
            <a:normAutofit/>
          </a:bodyPr>
          <a:lstStyle/>
          <a:p>
            <a:r>
              <a:rPr lang="en-US" sz="2400" dirty="0" smtClean="0"/>
              <a:t>When I spend time with God</a:t>
            </a:r>
          </a:p>
          <a:p>
            <a:pPr lvl="1"/>
            <a:r>
              <a:rPr lang="en-US" sz="2200" dirty="0"/>
              <a:t>i</a:t>
            </a:r>
            <a:r>
              <a:rPr lang="en-US" sz="2200" dirty="0" smtClean="0"/>
              <a:t>n prayer and petition</a:t>
            </a:r>
          </a:p>
          <a:p>
            <a:pPr lvl="1"/>
            <a:r>
              <a:rPr lang="en-US" sz="2200" dirty="0"/>
              <a:t>p</a:t>
            </a:r>
            <a:r>
              <a:rPr lang="en-US" sz="2200" dirty="0" smtClean="0"/>
              <a:t>racticing gratitude</a:t>
            </a:r>
          </a:p>
          <a:p>
            <a:r>
              <a:rPr lang="en-US" sz="2400" dirty="0" smtClean="0"/>
              <a:t>Something happens internally</a:t>
            </a:r>
          </a:p>
          <a:p>
            <a:pPr lvl="1"/>
            <a:r>
              <a:rPr lang="en-US" sz="2200" dirty="0" smtClean="0"/>
              <a:t>The peace of God</a:t>
            </a:r>
            <a:endParaRPr lang="en-US" sz="2200" dirty="0"/>
          </a:p>
        </p:txBody>
      </p:sp>
    </p:spTree>
    <p:extLst>
      <p:ext uri="{BB962C8B-B14F-4D97-AF65-F5344CB8AC3E}">
        <p14:creationId xmlns:p14="http://schemas.microsoft.com/office/powerpoint/2010/main" val="1349829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Peace of God</a:t>
            </a:r>
            <a:endParaRPr lang="en-US" dirty="0"/>
          </a:p>
        </p:txBody>
      </p:sp>
      <p:sp>
        <p:nvSpPr>
          <p:cNvPr id="3" name="Content Placeholder 2"/>
          <p:cNvSpPr>
            <a:spLocks noGrp="1"/>
          </p:cNvSpPr>
          <p:nvPr>
            <p:ph idx="1"/>
          </p:nvPr>
        </p:nvSpPr>
        <p:spPr/>
        <p:txBody>
          <a:bodyPr>
            <a:normAutofit/>
          </a:bodyPr>
          <a:lstStyle/>
          <a:p>
            <a:r>
              <a:rPr lang="en-US" sz="2400" dirty="0" smtClean="0"/>
              <a:t>What is it?</a:t>
            </a:r>
          </a:p>
          <a:p>
            <a:pPr lvl="1"/>
            <a:r>
              <a:rPr lang="en-US" sz="2200" dirty="0" smtClean="0"/>
              <a:t>“A state of tranquility and quietness of spirit that transcends circumstances”</a:t>
            </a:r>
            <a:endParaRPr lang="en-US" sz="2200" dirty="0"/>
          </a:p>
          <a:p>
            <a:pPr lvl="1"/>
            <a:r>
              <a:rPr lang="en-US" sz="2200" dirty="0" smtClean="0"/>
              <a:t>“It is the calm center we find inside the midst of life’s storms”</a:t>
            </a:r>
          </a:p>
          <a:p>
            <a:pPr lvl="2"/>
            <a:r>
              <a:rPr lang="en-US" sz="2000" dirty="0"/>
              <a:t>v</a:t>
            </a:r>
            <a:r>
              <a:rPr lang="en-US" sz="2000" dirty="0" smtClean="0"/>
              <a:t>s. the calm after the storm</a:t>
            </a:r>
          </a:p>
          <a:p>
            <a:pPr lvl="1"/>
            <a:r>
              <a:rPr lang="en-US" sz="2200" dirty="0" smtClean="0"/>
              <a:t>It is the center of the ocean when the storm is raging on the surface</a:t>
            </a:r>
          </a:p>
        </p:txBody>
      </p:sp>
    </p:spTree>
    <p:extLst>
      <p:ext uri="{BB962C8B-B14F-4D97-AF65-F5344CB8AC3E}">
        <p14:creationId xmlns:p14="http://schemas.microsoft.com/office/powerpoint/2010/main" val="2905892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Peace of God</a:t>
            </a:r>
            <a:endParaRPr lang="en-US" dirty="0"/>
          </a:p>
        </p:txBody>
      </p:sp>
      <p:sp>
        <p:nvSpPr>
          <p:cNvPr id="3" name="Content Placeholder 2"/>
          <p:cNvSpPr>
            <a:spLocks noGrp="1"/>
          </p:cNvSpPr>
          <p:nvPr>
            <p:ph idx="1"/>
          </p:nvPr>
        </p:nvSpPr>
        <p:spPr/>
        <p:txBody>
          <a:bodyPr>
            <a:normAutofit/>
          </a:bodyPr>
          <a:lstStyle/>
          <a:p>
            <a:r>
              <a:rPr lang="en-US" sz="2400" dirty="0" smtClean="0"/>
              <a:t>It is a deep-felt belief that says</a:t>
            </a:r>
          </a:p>
          <a:p>
            <a:pPr lvl="1"/>
            <a:r>
              <a:rPr lang="en-US" sz="2200" dirty="0" smtClean="0"/>
              <a:t>My God is sovereign</a:t>
            </a:r>
          </a:p>
          <a:p>
            <a:pPr lvl="1"/>
            <a:r>
              <a:rPr lang="en-US" sz="2200" dirty="0" smtClean="0"/>
              <a:t>He has my best interests in mind</a:t>
            </a:r>
          </a:p>
          <a:p>
            <a:pPr lvl="1"/>
            <a:r>
              <a:rPr lang="en-US" sz="2200" dirty="0" smtClean="0"/>
              <a:t>He is doing something profound in my life</a:t>
            </a:r>
          </a:p>
          <a:p>
            <a:pPr lvl="1"/>
            <a:r>
              <a:rPr lang="en-US" sz="2200" dirty="0" smtClean="0"/>
              <a:t>I can trust Him and let go of control (Prov. 3:5-6)</a:t>
            </a:r>
          </a:p>
          <a:p>
            <a:pPr lvl="1"/>
            <a:r>
              <a:rPr lang="en-US" sz="2200" dirty="0" smtClean="0"/>
              <a:t>I do not have to control this, fix this, or keep this from happening</a:t>
            </a:r>
            <a:endParaRPr lang="en-US" sz="2200" dirty="0"/>
          </a:p>
        </p:txBody>
      </p:sp>
    </p:spTree>
    <p:extLst>
      <p:ext uri="{BB962C8B-B14F-4D97-AF65-F5344CB8AC3E}">
        <p14:creationId xmlns:p14="http://schemas.microsoft.com/office/powerpoint/2010/main" val="37999064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99</TotalTime>
  <Words>788</Words>
  <Application>Microsoft Office PowerPoint</Application>
  <PresentationFormat>Widescreen</PresentationFormat>
  <Paragraphs>93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Times New Roman</vt:lpstr>
      <vt:lpstr>Wingdings 3</vt:lpstr>
      <vt:lpstr>Ion Boardroom</vt:lpstr>
      <vt:lpstr>The Peace of God</vt:lpstr>
      <vt:lpstr>The Peace of God</vt:lpstr>
      <vt:lpstr>Philippians 4:6-7</vt:lpstr>
      <vt:lpstr>Understanding Anxiety</vt:lpstr>
      <vt:lpstr>Instead …</vt:lpstr>
      <vt:lpstr>With thanksgiving</vt:lpstr>
      <vt:lpstr>The Result</vt:lpstr>
      <vt:lpstr>The Peace of God</vt:lpstr>
      <vt:lpstr>The Peace of God</vt:lpstr>
      <vt:lpstr>The Peace of God</vt:lpstr>
      <vt:lpstr>It Will Guard Your Hearts and Minds</vt:lpstr>
      <vt:lpstr>in Christ Jesus</vt:lpstr>
      <vt:lpstr>An Example of the Peace of God</vt:lpstr>
      <vt:lpstr>Horatio Gates Spafford</vt:lpstr>
      <vt:lpstr>Spafford’s Response</vt:lpstr>
      <vt:lpstr>It is well with my soul</vt:lpstr>
      <vt:lpstr>Peace like a river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Peace of God</dc:title>
  <dc:creator>Edgington, Tom</dc:creator>
  <cp:lastModifiedBy>Edgington, Tom</cp:lastModifiedBy>
  <cp:revision>15</cp:revision>
  <dcterms:created xsi:type="dcterms:W3CDTF">2020-06-26T19:23:42Z</dcterms:created>
  <dcterms:modified xsi:type="dcterms:W3CDTF">2020-09-13T13:17:28Z</dcterms:modified>
</cp:coreProperties>
</file>